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Caveat"/>
      <p:regular r:id="rId36"/>
      <p:bold r:id="rId37"/>
    </p:embeddedFont>
    <p:embeddedFont>
      <p:font typeface="Fira Sans Extra Condensed Medium"/>
      <p:regular r:id="rId38"/>
      <p:bold r:id="rId39"/>
      <p:italic r:id="rId40"/>
      <p:boldItalic r:id="rId41"/>
    </p:embeddedFont>
    <p:embeddedFont>
      <p:font typeface="Roboto Condensed"/>
      <p:regular r:id="rId42"/>
      <p:bold r:id="rId43"/>
      <p:italic r:id="rId44"/>
      <p:boldItalic r:id="rId45"/>
    </p:embeddedFont>
    <p:embeddedFont>
      <p:font typeface="Righteous"/>
      <p:regular r:id="rId46"/>
    </p:embeddedFont>
    <p:embeddedFont>
      <p:font typeface="Squada One"/>
      <p:regular r:id="rId47"/>
    </p:embeddedFont>
    <p:embeddedFont>
      <p:font typeface="Roboto Condensed Light"/>
      <p:regular r:id="rId48"/>
      <p:bold r:id="rId49"/>
      <p:italic r:id="rId50"/>
      <p:boldItalic r:id="rId51"/>
    </p:embeddedFont>
    <p:embeddedFont>
      <p:font typeface="Roboto Light"/>
      <p:regular r:id="rId52"/>
      <p:bold r:id="rId53"/>
      <p:italic r:id="rId54"/>
      <p:boldItalic r:id="rId55"/>
    </p:embeddedFont>
    <p:embeddedFont>
      <p:font typeface="Fira Sans Extra Condensed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italic.fntdata"/><Relationship Id="rId42" Type="http://schemas.openxmlformats.org/officeDocument/2006/relationships/font" Target="fonts/RobotoCondensed-regular.fntdata"/><Relationship Id="rId41" Type="http://schemas.openxmlformats.org/officeDocument/2006/relationships/font" Target="fonts/FiraSansExtraCondensedMedium-boldItalic.fntdata"/><Relationship Id="rId44" Type="http://schemas.openxmlformats.org/officeDocument/2006/relationships/font" Target="fonts/RobotoCondensed-italic.fntdata"/><Relationship Id="rId43" Type="http://schemas.openxmlformats.org/officeDocument/2006/relationships/font" Target="fonts/RobotoCondensed-bold.fntdata"/><Relationship Id="rId46" Type="http://schemas.openxmlformats.org/officeDocument/2006/relationships/font" Target="fonts/Righteous-regular.fntdata"/><Relationship Id="rId45" Type="http://schemas.openxmlformats.org/officeDocument/2006/relationships/font" Target="fonts/RobotoCondense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CondensedLight-regular.fntdata"/><Relationship Id="rId47" Type="http://schemas.openxmlformats.org/officeDocument/2006/relationships/font" Target="fonts/SquadaOne-regular.fntdata"/><Relationship Id="rId49" Type="http://schemas.openxmlformats.org/officeDocument/2006/relationships/font" Target="fonts/RobotoCondensed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Caveat-bold.fntdata"/><Relationship Id="rId36" Type="http://schemas.openxmlformats.org/officeDocument/2006/relationships/font" Target="fonts/Caveat-regular.fntdata"/><Relationship Id="rId39" Type="http://schemas.openxmlformats.org/officeDocument/2006/relationships/font" Target="fonts/FiraSansExtraCondensedMedium-bold.fntdata"/><Relationship Id="rId38" Type="http://schemas.openxmlformats.org/officeDocument/2006/relationships/font" Target="fonts/FiraSansExtraCondensedMedium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CondensedLight-boldItalic.fntdata"/><Relationship Id="rId50" Type="http://schemas.openxmlformats.org/officeDocument/2006/relationships/font" Target="fonts/RobotoCondensedLight-italic.fntdata"/><Relationship Id="rId53" Type="http://schemas.openxmlformats.org/officeDocument/2006/relationships/font" Target="fonts/RobotoLight-bold.fntdata"/><Relationship Id="rId52" Type="http://schemas.openxmlformats.org/officeDocument/2006/relationships/font" Target="fonts/RobotoLight-regular.fntdata"/><Relationship Id="rId11" Type="http://schemas.openxmlformats.org/officeDocument/2006/relationships/slide" Target="slides/slide7.xml"/><Relationship Id="rId55" Type="http://schemas.openxmlformats.org/officeDocument/2006/relationships/font" Target="fonts/RobotoLight-boldItalic.fntdata"/><Relationship Id="rId10" Type="http://schemas.openxmlformats.org/officeDocument/2006/relationships/slide" Target="slides/slide6.xml"/><Relationship Id="rId54" Type="http://schemas.openxmlformats.org/officeDocument/2006/relationships/font" Target="fonts/RobotoLight-italic.fntdata"/><Relationship Id="rId13" Type="http://schemas.openxmlformats.org/officeDocument/2006/relationships/slide" Target="slides/slide9.xml"/><Relationship Id="rId57" Type="http://schemas.openxmlformats.org/officeDocument/2006/relationships/font" Target="fonts/FiraSansExtraCondensed-bold.fntdata"/><Relationship Id="rId12" Type="http://schemas.openxmlformats.org/officeDocument/2006/relationships/slide" Target="slides/slide8.xml"/><Relationship Id="rId56" Type="http://schemas.openxmlformats.org/officeDocument/2006/relationships/font" Target="fonts/FiraSansExtraCondensed-regular.fntdata"/><Relationship Id="rId15" Type="http://schemas.openxmlformats.org/officeDocument/2006/relationships/slide" Target="slides/slide11.xml"/><Relationship Id="rId59" Type="http://schemas.openxmlformats.org/officeDocument/2006/relationships/font" Target="fonts/FiraSansExtraCondensed-boldItalic.fntdata"/><Relationship Id="rId14" Type="http://schemas.openxmlformats.org/officeDocument/2006/relationships/slide" Target="slides/slide10.xml"/><Relationship Id="rId58" Type="http://schemas.openxmlformats.org/officeDocument/2006/relationships/font" Target="fonts/FiraSansExtraCondensed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.khanacademy.org/computing/computer-science/cryptography/ciphers/a/xor-bitwise-operation" TargetMode="External"/><Relationship Id="rId3" Type="http://schemas.openxmlformats.org/officeDocument/2006/relationships/hyperlink" Target="http://www.ugr.es/~esantos/flujo.html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udylib.es/doc/5851072/1.-cifrado-de-vernam-2.-permutaci%C3%B3n-por-renglones-columna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70a0be8a3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970a0be8a3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6e7170c67_1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6e7170c67_1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6e7170c67_1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6e7170c67_1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6e7170c67_1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6e7170c67_1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6e7170c67_1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6e7170c67_1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6e7170c67_1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96e7170c67_1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6e7170c67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96e7170c67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6e7170c67_9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96e7170c67_9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https://es.khanacademy.org/computing/computer-science/cryptography/ciphers/a/xor-bitwise-operation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http://www.ugr.es/~esantos/flujo.html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6e7170c67_9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6e7170c67_9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https://studylib.es/doc/5851072/1.-cifrado-de-vernam-2.-permutaci%C3%B3n-por-renglones-columnas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96e7170c67_1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96e7170c67_1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4471cb547_6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4471cb547_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5d16254f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5d16254f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96e7170c67_1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96e7170c67_1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6e7170c67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96e7170c6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6febf9824_28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6febf9824_2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96febf982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96febf982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96febf9824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96febf9824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6febf9824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6febf9824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96febf9824_1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96febf9824_1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57095241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57095241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96e7170c67_1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96e7170c67_1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6febf9824_1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6febf9824_1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5709524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5709524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6e7170c67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96e7170c6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5e7858a94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5e7858a94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6e7170c67_1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6e7170c67_1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94471cb547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94471cb547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6e7170c67_1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6e7170c67_1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6e7170c67_1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6e7170c67_1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6e7170c67_1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96e7170c67_1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6e7170c67_1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6e7170c67_1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PENING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1244"/>
          <a:stretch/>
        </p:blipFill>
        <p:spPr>
          <a:xfrm>
            <a:off x="0" y="0"/>
            <a:ext cx="9144000" cy="50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2">
  <p:cSld name="CUSTOM_6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6" name="Google Shape;86;p1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7" name="Google Shape;87;p11"/>
          <p:cNvPicPr preferRelativeResize="0"/>
          <p:nvPr/>
        </p:nvPicPr>
        <p:blipFill rotWithShape="1">
          <a:blip r:embed="rId2">
            <a:alphaModFix/>
          </a:blip>
          <a:srcRect b="0" l="5336" r="40594" t="6603"/>
          <a:stretch/>
        </p:blipFill>
        <p:spPr>
          <a:xfrm flipH="1" rot="10800000">
            <a:off x="-15801" y="1663076"/>
            <a:ext cx="3614626" cy="351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/>
          <p:cNvPicPr preferRelativeResize="0"/>
          <p:nvPr/>
        </p:nvPicPr>
        <p:blipFill rotWithShape="1">
          <a:blip r:embed="rId2">
            <a:alphaModFix/>
          </a:blip>
          <a:srcRect b="0" l="5336" r="40594" t="6603"/>
          <a:stretch/>
        </p:blipFill>
        <p:spPr>
          <a:xfrm flipH="1">
            <a:off x="5545433" y="-15957"/>
            <a:ext cx="3614626" cy="351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CUSTOM_7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2"/>
          <p:cNvPicPr preferRelativeResize="0"/>
          <p:nvPr/>
        </p:nvPicPr>
        <p:blipFill rotWithShape="1">
          <a:blip r:embed="rId2">
            <a:alphaModFix/>
          </a:blip>
          <a:srcRect b="0" l="5336" r="40594" t="6603"/>
          <a:stretch/>
        </p:blipFill>
        <p:spPr>
          <a:xfrm flipH="1">
            <a:off x="6951325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7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3"/>
          <p:cNvPicPr preferRelativeResize="0"/>
          <p:nvPr/>
        </p:nvPicPr>
        <p:blipFill rotWithShape="1">
          <a:blip r:embed="rId2">
            <a:alphaModFix/>
          </a:blip>
          <a:srcRect b="0" l="5336" r="40594" t="6603"/>
          <a:stretch/>
        </p:blipFill>
        <p:spPr>
          <a:xfrm flipH="1">
            <a:off x="6951325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>
            <p:ph type="ctrTitle"/>
          </p:nvPr>
        </p:nvSpPr>
        <p:spPr>
          <a:xfrm flipH="1">
            <a:off x="749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2" type="ctrTitle"/>
          </p:nvPr>
        </p:nvSpPr>
        <p:spPr>
          <a:xfrm>
            <a:off x="1690457" y="19083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" type="subTitle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3" type="ctrTitle"/>
          </p:nvPr>
        </p:nvSpPr>
        <p:spPr>
          <a:xfrm>
            <a:off x="1690457" y="341026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4" type="subTitle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5" type="ctrTitle"/>
          </p:nvPr>
        </p:nvSpPr>
        <p:spPr>
          <a:xfrm>
            <a:off x="4824357" y="19083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6" type="subTitle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7" type="ctrTitle"/>
          </p:nvPr>
        </p:nvSpPr>
        <p:spPr>
          <a:xfrm>
            <a:off x="4824357" y="341026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8" type="subTitle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03" name="Google Shape;103;p13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3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9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2" type="ctrTitle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3" type="subTitle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4" type="ctrTitle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5" type="subTitle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6" type="ctrTitle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7" type="subTitle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9" type="title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hasCustomPrompt="1" idx="13" type="title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hasCustomPrompt="1" idx="14" type="title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hasCustomPrompt="1" idx="15" type="title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7" name="Google Shape;27;p3"/>
          <p:cNvCxnSpPr/>
          <p:nvPr/>
        </p:nvCxnSpPr>
        <p:spPr>
          <a:xfrm>
            <a:off x="2273400" y="2242363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3"/>
          <p:cNvCxnSpPr/>
          <p:nvPr/>
        </p:nvCxnSpPr>
        <p:spPr>
          <a:xfrm>
            <a:off x="2273400" y="3804313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_2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5336" r="40594" t="6603"/>
          <a:stretch/>
        </p:blipFill>
        <p:spPr>
          <a:xfrm>
            <a:off x="-8079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TEXT">
  <p:cSld name="CUSTOM_2_1_2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 b="0" l="5336" r="40594" t="6603"/>
          <a:stretch/>
        </p:blipFill>
        <p:spPr>
          <a:xfrm>
            <a:off x="-8079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" name="Google Shape;35;p5"/>
          <p:cNvSpPr/>
          <p:nvPr/>
        </p:nvSpPr>
        <p:spPr>
          <a:xfrm>
            <a:off x="6603225" y="2224175"/>
            <a:ext cx="2058600" cy="90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6" name="Google Shape;36;p5"/>
          <p:cNvSpPr txBox="1"/>
          <p:nvPr>
            <p:ph hasCustomPrompt="1" idx="2" type="title"/>
          </p:nvPr>
        </p:nvSpPr>
        <p:spPr>
          <a:xfrm>
            <a:off x="6786025" y="234187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6679232" y="27592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" name="Google Shape;38;p5"/>
          <p:cNvSpPr/>
          <p:nvPr/>
        </p:nvSpPr>
        <p:spPr>
          <a:xfrm>
            <a:off x="4439025" y="2224175"/>
            <a:ext cx="2058600" cy="90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9" name="Google Shape;39;p5"/>
          <p:cNvSpPr txBox="1"/>
          <p:nvPr>
            <p:ph hasCustomPrompt="1" idx="3" type="title"/>
          </p:nvPr>
        </p:nvSpPr>
        <p:spPr>
          <a:xfrm>
            <a:off x="4621825" y="234187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5"/>
          <p:cNvSpPr txBox="1"/>
          <p:nvPr>
            <p:ph idx="4" type="subTitle"/>
          </p:nvPr>
        </p:nvSpPr>
        <p:spPr>
          <a:xfrm>
            <a:off x="4515032" y="27592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" name="Google Shape;41;p5"/>
          <p:cNvSpPr/>
          <p:nvPr/>
        </p:nvSpPr>
        <p:spPr>
          <a:xfrm>
            <a:off x="6603225" y="3249050"/>
            <a:ext cx="2058600" cy="90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2" name="Google Shape;42;p5"/>
          <p:cNvSpPr txBox="1"/>
          <p:nvPr>
            <p:ph hasCustomPrompt="1" idx="5" type="title"/>
          </p:nvPr>
        </p:nvSpPr>
        <p:spPr>
          <a:xfrm>
            <a:off x="6786025" y="3366750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5"/>
          <p:cNvSpPr txBox="1"/>
          <p:nvPr>
            <p:ph idx="6" type="subTitle"/>
          </p:nvPr>
        </p:nvSpPr>
        <p:spPr>
          <a:xfrm>
            <a:off x="6679232" y="37841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5"/>
          <p:cNvSpPr/>
          <p:nvPr/>
        </p:nvSpPr>
        <p:spPr>
          <a:xfrm>
            <a:off x="4439025" y="3249050"/>
            <a:ext cx="2058600" cy="90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5" name="Google Shape;45;p5"/>
          <p:cNvSpPr txBox="1"/>
          <p:nvPr>
            <p:ph hasCustomPrompt="1" idx="7" type="title"/>
          </p:nvPr>
        </p:nvSpPr>
        <p:spPr>
          <a:xfrm>
            <a:off x="4621825" y="3366750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5"/>
          <p:cNvSpPr txBox="1"/>
          <p:nvPr>
            <p:ph idx="8" type="subTitle"/>
          </p:nvPr>
        </p:nvSpPr>
        <p:spPr>
          <a:xfrm>
            <a:off x="4515032" y="37841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" name="Google Shape;47;p5"/>
          <p:cNvSpPr/>
          <p:nvPr/>
        </p:nvSpPr>
        <p:spPr>
          <a:xfrm>
            <a:off x="1515950" y="1321325"/>
            <a:ext cx="2058600" cy="90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8" name="Google Shape;48;p5"/>
          <p:cNvSpPr txBox="1"/>
          <p:nvPr>
            <p:ph hasCustomPrompt="1" idx="9" type="title"/>
          </p:nvPr>
        </p:nvSpPr>
        <p:spPr>
          <a:xfrm>
            <a:off x="1698750" y="143902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5"/>
          <p:cNvSpPr txBox="1"/>
          <p:nvPr>
            <p:ph idx="13" type="subTitle"/>
          </p:nvPr>
        </p:nvSpPr>
        <p:spPr>
          <a:xfrm>
            <a:off x="1591957" y="18563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2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 b="0" l="5336" r="40594" t="6603"/>
          <a:stretch/>
        </p:blipFill>
        <p:spPr>
          <a:xfrm rot="10800000">
            <a:off x="6951421" y="3013096"/>
            <a:ext cx="2200651" cy="213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b="0" l="5336" r="40594" t="6603"/>
          <a:stretch/>
        </p:blipFill>
        <p:spPr>
          <a:xfrm>
            <a:off x="-8079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1" type="subTitle"/>
          </p:nvPr>
        </p:nvSpPr>
        <p:spPr>
          <a:xfrm>
            <a:off x="4837600" y="1329975"/>
            <a:ext cx="3576600" cy="24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2FFB7"/>
              </a:buClr>
              <a:buSzPts val="800"/>
              <a:buFont typeface="Nunito Light"/>
              <a:buChar char="◂"/>
              <a:defRPr sz="12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 sz="12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 sz="12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 sz="12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 sz="12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 sz="12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 sz="12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 sz="12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b="0" l="5336" r="40594" t="6603"/>
          <a:stretch/>
        </p:blipFill>
        <p:spPr>
          <a:xfrm rot="10800000">
            <a:off x="5545433" y="1663076"/>
            <a:ext cx="3614626" cy="351234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/>
          <p:nvPr>
            <p:ph idx="1" type="subTitle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59" name="Google Shape;59;p7"/>
          <p:cNvCxnSpPr/>
          <p:nvPr/>
        </p:nvCxnSpPr>
        <p:spPr>
          <a:xfrm>
            <a:off x="3444375" y="2693550"/>
            <a:ext cx="1797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7"/>
          <p:cNvSpPr txBox="1"/>
          <p:nvPr>
            <p:ph type="ctrTitle"/>
          </p:nvPr>
        </p:nvSpPr>
        <p:spPr>
          <a:xfrm flipH="1">
            <a:off x="2714084" y="1890188"/>
            <a:ext cx="39561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7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 rotWithShape="1">
          <a:blip r:embed="rId2">
            <a:alphaModFix/>
          </a:blip>
          <a:srcRect b="0" l="5336" r="40594" t="6603"/>
          <a:stretch/>
        </p:blipFill>
        <p:spPr>
          <a:xfrm flipH="1">
            <a:off x="6951325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/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2" type="ctrTitle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" type="subTitle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3" type="ctrTitle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4" type="subTitle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5" type="ctrTitle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idx="6" type="subTitle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4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 rotWithShape="1">
          <a:blip r:embed="rId2">
            <a:alphaModFix/>
          </a:blip>
          <a:srcRect b="0" l="5336" r="40594" t="6603"/>
          <a:stretch/>
        </p:blipFill>
        <p:spPr>
          <a:xfrm>
            <a:off x="158" y="-15957"/>
            <a:ext cx="3614626" cy="351234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4" name="Google Shape;74;p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" name="Google Shape;75;p9"/>
          <p:cNvPicPr preferRelativeResize="0"/>
          <p:nvPr/>
        </p:nvPicPr>
        <p:blipFill rotWithShape="1">
          <a:blip r:embed="rId2">
            <a:alphaModFix/>
          </a:blip>
          <a:srcRect b="0" l="5336" r="40594" t="6603"/>
          <a:stretch/>
        </p:blipFill>
        <p:spPr>
          <a:xfrm rot="10800000">
            <a:off x="5545433" y="1663076"/>
            <a:ext cx="3614626" cy="351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5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0" l="5336" r="40594" t="6603"/>
          <a:stretch/>
        </p:blipFill>
        <p:spPr>
          <a:xfrm>
            <a:off x="-8079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idx="1" type="subTitle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2" type="subTitle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3" type="ctrTitle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10"/>
          <p:cNvSpPr txBox="1"/>
          <p:nvPr>
            <p:ph idx="4" type="ctrTitle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10C36"/>
            </a:gs>
            <a:gs pos="50000">
              <a:srgbClr val="07164C"/>
            </a:gs>
            <a:gs pos="100000">
              <a:srgbClr val="101010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15.jpg"/><Relationship Id="rId5" Type="http://schemas.openxmlformats.org/officeDocument/2006/relationships/image" Target="../media/image33.jpg"/><Relationship Id="rId6" Type="http://schemas.openxmlformats.org/officeDocument/2006/relationships/image" Target="../media/image18.png"/><Relationship Id="rId7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20.jpg"/><Relationship Id="rId6" Type="http://schemas.openxmlformats.org/officeDocument/2006/relationships/image" Target="../media/image18.png"/><Relationship Id="rId7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Relationship Id="rId5" Type="http://schemas.openxmlformats.org/officeDocument/2006/relationships/image" Target="../media/image29.png"/><Relationship Id="rId6" Type="http://schemas.openxmlformats.org/officeDocument/2006/relationships/image" Target="../media/image23.jpg"/><Relationship Id="rId7" Type="http://schemas.openxmlformats.org/officeDocument/2006/relationships/image" Target="../media/image25.png"/><Relationship Id="rId8" Type="http://schemas.openxmlformats.org/officeDocument/2006/relationships/image" Target="../media/image1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24.jpg"/><Relationship Id="rId6" Type="http://schemas.openxmlformats.org/officeDocument/2006/relationships/image" Target="../media/image2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26.jpg"/><Relationship Id="rId5" Type="http://schemas.openxmlformats.org/officeDocument/2006/relationships/image" Target="../media/image28.jpg"/><Relationship Id="rId6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ctrTitle"/>
          </p:nvPr>
        </p:nvSpPr>
        <p:spPr>
          <a:xfrm flipH="1">
            <a:off x="1375550" y="1885250"/>
            <a:ext cx="6393000" cy="172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Criptografía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Cuántica</a:t>
            </a:r>
            <a:endParaRPr/>
          </a:p>
        </p:txBody>
      </p:sp>
      <p:sp>
        <p:nvSpPr>
          <p:cNvPr id="112" name="Google Shape;112;p16"/>
          <p:cNvSpPr txBox="1"/>
          <p:nvPr/>
        </p:nvSpPr>
        <p:spPr>
          <a:xfrm flipH="1">
            <a:off x="2750257" y="3557650"/>
            <a:ext cx="36435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José Caycho</a:t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David Sánchez</a:t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Julissa Garcia</a:t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Piero Estrada</a:t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 title="av"/>
          <p:cNvSpPr txBox="1"/>
          <p:nvPr/>
        </p:nvSpPr>
        <p:spPr>
          <a:xfrm>
            <a:off x="773050" y="1195450"/>
            <a:ext cx="7574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rgbClr val="FFFFFF"/>
                </a:solidFill>
              </a:rPr>
              <a:t>Luego, Alice y Bob se quedan con los qubits que han coincidido las bases.</a:t>
            </a:r>
            <a:endParaRPr b="1" sz="2300">
              <a:solidFill>
                <a:srgbClr val="FFFFFF"/>
              </a:solidFill>
            </a:endParaRPr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566" y="2624321"/>
            <a:ext cx="4372972" cy="1060277"/>
          </a:xfrm>
          <a:prstGeom prst="rect">
            <a:avLst/>
          </a:prstGeom>
          <a:noFill/>
          <a:ln cap="flat" cmpd="sng" w="38100">
            <a:solidFill>
              <a:srgbClr val="F7DCB6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15" name="Google Shape;215;p25"/>
          <p:cNvGrpSpPr/>
          <p:nvPr/>
        </p:nvGrpSpPr>
        <p:grpSpPr>
          <a:xfrm>
            <a:off x="1947811" y="2295607"/>
            <a:ext cx="5236644" cy="1852542"/>
            <a:chOff x="3350665" y="2615926"/>
            <a:chExt cx="314494" cy="483150"/>
          </a:xfrm>
        </p:grpSpPr>
        <p:sp>
          <p:nvSpPr>
            <p:cNvPr id="216" name="Google Shape;216;p25"/>
            <p:cNvSpPr/>
            <p:nvPr/>
          </p:nvSpPr>
          <p:spPr>
            <a:xfrm>
              <a:off x="3350665" y="2615926"/>
              <a:ext cx="314494" cy="483150"/>
            </a:xfrm>
            <a:custGeom>
              <a:rect b="b" l="l" r="r" t="t"/>
              <a:pathLst>
                <a:path extrusionOk="0" h="19326" w="13588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30670"/>
                  </a:srgbClr>
                </a:gs>
                <a:gs pos="100000">
                  <a:srgbClr val="FFFFFF">
                    <a:alpha val="39215"/>
                    <a:alpha val="3067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3461600" y="3030200"/>
              <a:ext cx="101025" cy="28325"/>
            </a:xfrm>
            <a:custGeom>
              <a:rect b="b" l="l" r="r" t="t"/>
              <a:pathLst>
                <a:path extrusionOk="0" h="1133" w="4041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30670"/>
                  </a:srgbClr>
                </a:gs>
                <a:gs pos="100000">
                  <a:srgbClr val="FFFFFF">
                    <a:alpha val="39215"/>
                    <a:alpha val="3067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 title="av"/>
          <p:cNvSpPr txBox="1"/>
          <p:nvPr/>
        </p:nvSpPr>
        <p:spPr>
          <a:xfrm>
            <a:off x="1406425" y="702575"/>
            <a:ext cx="62685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FFFFFF"/>
                </a:solidFill>
              </a:rPr>
              <a:t>Ahora que pasaría si Eva estuviera en medio, escuchando e interceptando los fotones y </a:t>
            </a:r>
            <a:r>
              <a:rPr b="1" lang="es" sz="2000">
                <a:solidFill>
                  <a:srgbClr val="FFFFFF"/>
                </a:solidFill>
              </a:rPr>
              <a:t>de nuevo</a:t>
            </a:r>
            <a:r>
              <a:rPr b="1" lang="es" sz="2000">
                <a:solidFill>
                  <a:srgbClr val="FFFFFF"/>
                </a:solidFill>
              </a:rPr>
              <a:t> enviandolos a Bob</a:t>
            </a:r>
            <a:r>
              <a:rPr lang="es" sz="2000">
                <a:solidFill>
                  <a:srgbClr val="FFFFFF"/>
                </a:solidFill>
              </a:rPr>
              <a:t>.</a:t>
            </a:r>
            <a:endParaRPr sz="2000">
              <a:solidFill>
                <a:srgbClr val="FFFFFF"/>
              </a:solidFill>
            </a:endParaRPr>
          </a:p>
        </p:txBody>
      </p:sp>
      <p:grpSp>
        <p:nvGrpSpPr>
          <p:cNvPr id="223" name="Google Shape;223;p26"/>
          <p:cNvGrpSpPr/>
          <p:nvPr/>
        </p:nvGrpSpPr>
        <p:grpSpPr>
          <a:xfrm>
            <a:off x="1948893" y="1804975"/>
            <a:ext cx="4739334" cy="3228843"/>
            <a:chOff x="3350665" y="2615926"/>
            <a:chExt cx="314494" cy="483150"/>
          </a:xfrm>
        </p:grpSpPr>
        <p:sp>
          <p:nvSpPr>
            <p:cNvPr id="224" name="Google Shape;224;p26"/>
            <p:cNvSpPr/>
            <p:nvPr/>
          </p:nvSpPr>
          <p:spPr>
            <a:xfrm>
              <a:off x="3350665" y="2615926"/>
              <a:ext cx="314494" cy="483150"/>
            </a:xfrm>
            <a:custGeom>
              <a:rect b="b" l="l" r="r" t="t"/>
              <a:pathLst>
                <a:path extrusionOk="0" h="19326" w="13588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30670"/>
                  </a:srgbClr>
                </a:gs>
                <a:gs pos="100000">
                  <a:srgbClr val="FFFFFF">
                    <a:alpha val="39215"/>
                    <a:alpha val="3067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3461600" y="3030200"/>
              <a:ext cx="101025" cy="28325"/>
            </a:xfrm>
            <a:custGeom>
              <a:rect b="b" l="l" r="r" t="t"/>
              <a:pathLst>
                <a:path extrusionOk="0" h="1133" w="4041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30670"/>
                  </a:srgbClr>
                </a:gs>
                <a:gs pos="100000">
                  <a:srgbClr val="FFFFFF">
                    <a:alpha val="39215"/>
                    <a:alpha val="3067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613" y="2015075"/>
            <a:ext cx="3951901" cy="2808650"/>
          </a:xfrm>
          <a:prstGeom prst="rect">
            <a:avLst/>
          </a:prstGeom>
          <a:noFill/>
          <a:ln cap="flat" cmpd="sng" w="38100">
            <a:solidFill>
              <a:srgbClr val="F7DCB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 title="av"/>
          <p:cNvSpPr txBox="1"/>
          <p:nvPr/>
        </p:nvSpPr>
        <p:spPr>
          <a:xfrm>
            <a:off x="1376300" y="549000"/>
            <a:ext cx="58869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FFFFFF"/>
                </a:solidFill>
              </a:rPr>
              <a:t>Una vez cumplido el mismo proceso, pero ahora con Eva espiand</a:t>
            </a:r>
            <a:r>
              <a:rPr b="1" lang="es" sz="2100">
                <a:solidFill>
                  <a:srgbClr val="FFFFFF"/>
                </a:solidFill>
              </a:rPr>
              <a:t>o. </a:t>
            </a:r>
            <a:endParaRPr b="1" sz="2100">
              <a:solidFill>
                <a:srgbClr val="FFFFFF"/>
              </a:solidFill>
            </a:endParaRPr>
          </a:p>
        </p:txBody>
      </p:sp>
      <p:grpSp>
        <p:nvGrpSpPr>
          <p:cNvPr id="232" name="Google Shape;232;p27"/>
          <p:cNvGrpSpPr/>
          <p:nvPr/>
        </p:nvGrpSpPr>
        <p:grpSpPr>
          <a:xfrm>
            <a:off x="2373355" y="1582951"/>
            <a:ext cx="3918127" cy="3228843"/>
            <a:chOff x="3350665" y="2615926"/>
            <a:chExt cx="314494" cy="483150"/>
          </a:xfrm>
        </p:grpSpPr>
        <p:sp>
          <p:nvSpPr>
            <p:cNvPr id="233" name="Google Shape;233;p27"/>
            <p:cNvSpPr/>
            <p:nvPr/>
          </p:nvSpPr>
          <p:spPr>
            <a:xfrm>
              <a:off x="3350665" y="2615926"/>
              <a:ext cx="314494" cy="483150"/>
            </a:xfrm>
            <a:custGeom>
              <a:rect b="b" l="l" r="r" t="t"/>
              <a:pathLst>
                <a:path extrusionOk="0" h="19326" w="13588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3461600" y="3030200"/>
              <a:ext cx="101025" cy="28325"/>
            </a:xfrm>
            <a:custGeom>
              <a:rect b="b" l="l" r="r" t="t"/>
              <a:pathLst>
                <a:path extrusionOk="0" h="1133" w="4041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225" y="1742763"/>
            <a:ext cx="3266375" cy="2909200"/>
          </a:xfrm>
          <a:prstGeom prst="rect">
            <a:avLst/>
          </a:prstGeom>
          <a:noFill/>
          <a:ln cap="flat" cmpd="sng" w="38100">
            <a:solidFill>
              <a:srgbClr val="F7DCB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 title="av"/>
          <p:cNvSpPr txBox="1"/>
          <p:nvPr/>
        </p:nvSpPr>
        <p:spPr>
          <a:xfrm>
            <a:off x="924225" y="1079075"/>
            <a:ext cx="70794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Ahora Alice y Bob sabiendo que usaron las mismas bases, los comparan en un canal abierto.</a:t>
            </a:r>
            <a:endParaRPr sz="21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1" name="Google Shape;241;p28"/>
          <p:cNvSpPr/>
          <p:nvPr/>
        </p:nvSpPr>
        <p:spPr>
          <a:xfrm>
            <a:off x="1334173" y="2026076"/>
            <a:ext cx="6669738" cy="2393380"/>
          </a:xfrm>
          <a:custGeom>
            <a:rect b="b" l="l" r="r" t="t"/>
            <a:pathLst>
              <a:path extrusionOk="0" h="19326" w="13588">
                <a:moveTo>
                  <a:pt x="11891" y="1133"/>
                </a:moveTo>
                <a:cubicBezTo>
                  <a:pt x="12202" y="1133"/>
                  <a:pt x="12455" y="1387"/>
                  <a:pt x="12455" y="1701"/>
                </a:cubicBezTo>
                <a:lnTo>
                  <a:pt x="12455" y="2265"/>
                </a:lnTo>
                <a:lnTo>
                  <a:pt x="1132" y="2265"/>
                </a:lnTo>
                <a:lnTo>
                  <a:pt x="1132" y="1701"/>
                </a:lnTo>
                <a:cubicBezTo>
                  <a:pt x="1132" y="1387"/>
                  <a:pt x="1386" y="1133"/>
                  <a:pt x="1700" y="1133"/>
                </a:cubicBezTo>
                <a:close/>
                <a:moveTo>
                  <a:pt x="12455" y="3398"/>
                </a:moveTo>
                <a:lnTo>
                  <a:pt x="12455" y="14796"/>
                </a:lnTo>
                <a:lnTo>
                  <a:pt x="1132" y="14796"/>
                </a:lnTo>
                <a:lnTo>
                  <a:pt x="1132" y="3398"/>
                </a:lnTo>
                <a:close/>
                <a:moveTo>
                  <a:pt x="12455" y="15928"/>
                </a:moveTo>
                <a:lnTo>
                  <a:pt x="12455" y="17628"/>
                </a:lnTo>
                <a:cubicBezTo>
                  <a:pt x="12455" y="17939"/>
                  <a:pt x="12202" y="18193"/>
                  <a:pt x="11891" y="18193"/>
                </a:cubicBezTo>
                <a:lnTo>
                  <a:pt x="1700" y="18193"/>
                </a:lnTo>
                <a:cubicBezTo>
                  <a:pt x="1386" y="18193"/>
                  <a:pt x="1132" y="17939"/>
                  <a:pt x="1132" y="17628"/>
                </a:cubicBezTo>
                <a:lnTo>
                  <a:pt x="1132" y="15928"/>
                </a:lnTo>
                <a:close/>
                <a:moveTo>
                  <a:pt x="1700" y="1"/>
                </a:moveTo>
                <a:cubicBezTo>
                  <a:pt x="761" y="1"/>
                  <a:pt x="0" y="762"/>
                  <a:pt x="0" y="1701"/>
                </a:cubicBezTo>
                <a:lnTo>
                  <a:pt x="0" y="17628"/>
                </a:lnTo>
                <a:cubicBezTo>
                  <a:pt x="0" y="18564"/>
                  <a:pt x="761" y="19325"/>
                  <a:pt x="1700" y="19325"/>
                </a:cubicBezTo>
                <a:lnTo>
                  <a:pt x="11891" y="19325"/>
                </a:lnTo>
                <a:cubicBezTo>
                  <a:pt x="12827" y="19325"/>
                  <a:pt x="13588" y="18564"/>
                  <a:pt x="13588" y="17628"/>
                </a:cubicBezTo>
                <a:lnTo>
                  <a:pt x="13588" y="1701"/>
                </a:lnTo>
                <a:cubicBezTo>
                  <a:pt x="13588" y="762"/>
                  <a:pt x="12827" y="1"/>
                  <a:pt x="11891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CFD9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575" y="2188150"/>
            <a:ext cx="6058300" cy="2061275"/>
          </a:xfrm>
          <a:prstGeom prst="rect">
            <a:avLst/>
          </a:prstGeom>
          <a:noFill/>
          <a:ln cap="flat" cmpd="sng" w="38100">
            <a:solidFill>
              <a:srgbClr val="F7DCB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ctrTitle"/>
          </p:nvPr>
        </p:nvSpPr>
        <p:spPr>
          <a:xfrm>
            <a:off x="1174350" y="1970175"/>
            <a:ext cx="67272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Cifrado de Vernam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Cifrado Vernam</a:t>
            </a:r>
            <a:endParaRPr/>
          </a:p>
        </p:txBody>
      </p:sp>
      <p:sp>
        <p:nvSpPr>
          <p:cNvPr id="253" name="Google Shape;253;p30"/>
          <p:cNvSpPr txBox="1"/>
          <p:nvPr>
            <p:ph idx="2" type="ctrTitle"/>
          </p:nvPr>
        </p:nvSpPr>
        <p:spPr>
          <a:xfrm>
            <a:off x="1771755" y="1522600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0"/>
          <p:cNvSpPr txBox="1"/>
          <p:nvPr>
            <p:ph idx="1" type="subTitle"/>
          </p:nvPr>
        </p:nvSpPr>
        <p:spPr>
          <a:xfrm>
            <a:off x="749092" y="1282900"/>
            <a:ext cx="7665000" cy="3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El cifrado de flujo en el que el texto en claro, se combina mediante la operación XOR con un flujo de datos</a:t>
            </a:r>
            <a:r>
              <a:rPr lang="es" sz="1600"/>
              <a:t> aleatorios</a:t>
            </a:r>
            <a:r>
              <a:rPr lang="es" sz="1600"/>
              <a:t> del mismo tamaño, para generar un texto cifrado.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475" y="2362100"/>
            <a:ext cx="7293375" cy="204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0"/>
          <p:cNvSpPr/>
          <p:nvPr/>
        </p:nvSpPr>
        <p:spPr>
          <a:xfrm>
            <a:off x="749100" y="2190275"/>
            <a:ext cx="7665000" cy="2436000"/>
          </a:xfrm>
          <a:prstGeom prst="rect">
            <a:avLst/>
          </a:prstGeom>
          <a:solidFill>
            <a:schemeClr val="dk2">
              <a:alpha val="11920"/>
            </a:scheme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ctrTitle"/>
          </p:nvPr>
        </p:nvSpPr>
        <p:spPr>
          <a:xfrm>
            <a:off x="545100" y="507400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Operación XOR:</a:t>
            </a:r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200" y="1600675"/>
            <a:ext cx="4682250" cy="29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/>
          <p:nvPr/>
        </p:nvSpPr>
        <p:spPr>
          <a:xfrm>
            <a:off x="545100" y="1411650"/>
            <a:ext cx="2795400" cy="20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El operador XOR</a:t>
            </a: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⊕ </a:t>
            </a: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regresa el resto de la suma (mod2). Aquí está la tabla de verdad:</a:t>
            </a:r>
            <a:endParaRPr/>
          </a:p>
        </p:txBody>
      </p:sp>
      <p:sp>
        <p:nvSpPr>
          <p:cNvPr id="264" name="Google Shape;264;p31"/>
          <p:cNvSpPr/>
          <p:nvPr/>
        </p:nvSpPr>
        <p:spPr>
          <a:xfrm>
            <a:off x="3782843" y="660087"/>
            <a:ext cx="206028" cy="231344"/>
          </a:xfrm>
          <a:custGeom>
            <a:rect b="b" l="l" r="r" t="t"/>
            <a:pathLst>
              <a:path extrusionOk="0" h="19327" w="17212">
                <a:moveTo>
                  <a:pt x="15400" y="1132"/>
                </a:moveTo>
                <a:cubicBezTo>
                  <a:pt x="15714" y="1132"/>
                  <a:pt x="15965" y="1386"/>
                  <a:pt x="15965" y="1700"/>
                </a:cubicBezTo>
                <a:cubicBezTo>
                  <a:pt x="15965" y="2011"/>
                  <a:pt x="15714" y="2265"/>
                  <a:pt x="15400" y="2265"/>
                </a:cubicBezTo>
                <a:lnTo>
                  <a:pt x="1813" y="2265"/>
                </a:lnTo>
                <a:cubicBezTo>
                  <a:pt x="1499" y="2265"/>
                  <a:pt x="1248" y="2011"/>
                  <a:pt x="1248" y="1700"/>
                </a:cubicBezTo>
                <a:cubicBezTo>
                  <a:pt x="1248" y="1386"/>
                  <a:pt x="1499" y="1132"/>
                  <a:pt x="1813" y="1132"/>
                </a:cubicBezTo>
                <a:close/>
                <a:moveTo>
                  <a:pt x="14835" y="3397"/>
                </a:moveTo>
                <a:lnTo>
                  <a:pt x="14835" y="10230"/>
                </a:lnTo>
                <a:lnTo>
                  <a:pt x="2380" y="10230"/>
                </a:lnTo>
                <a:lnTo>
                  <a:pt x="2380" y="3397"/>
                </a:lnTo>
                <a:close/>
                <a:moveTo>
                  <a:pt x="15400" y="11362"/>
                </a:moveTo>
                <a:cubicBezTo>
                  <a:pt x="15714" y="11362"/>
                  <a:pt x="15965" y="11613"/>
                  <a:pt x="15965" y="11927"/>
                </a:cubicBezTo>
                <a:cubicBezTo>
                  <a:pt x="15965" y="12241"/>
                  <a:pt x="15714" y="12495"/>
                  <a:pt x="15400" y="12495"/>
                </a:cubicBezTo>
                <a:lnTo>
                  <a:pt x="1813" y="12495"/>
                </a:lnTo>
                <a:cubicBezTo>
                  <a:pt x="1499" y="12495"/>
                  <a:pt x="1248" y="12241"/>
                  <a:pt x="1248" y="11927"/>
                </a:cubicBezTo>
                <a:cubicBezTo>
                  <a:pt x="1248" y="11613"/>
                  <a:pt x="1499" y="11362"/>
                  <a:pt x="1813" y="11362"/>
                </a:cubicBezTo>
                <a:close/>
                <a:moveTo>
                  <a:pt x="1813" y="0"/>
                </a:moveTo>
                <a:cubicBezTo>
                  <a:pt x="985" y="0"/>
                  <a:pt x="279" y="595"/>
                  <a:pt x="140" y="1410"/>
                </a:cubicBezTo>
                <a:cubicBezTo>
                  <a:pt x="1" y="2226"/>
                  <a:pt x="466" y="3023"/>
                  <a:pt x="1248" y="3300"/>
                </a:cubicBezTo>
                <a:lnTo>
                  <a:pt x="1248" y="10327"/>
                </a:lnTo>
                <a:cubicBezTo>
                  <a:pt x="569" y="10565"/>
                  <a:pt x="116" y="11208"/>
                  <a:pt x="116" y="11927"/>
                </a:cubicBezTo>
                <a:cubicBezTo>
                  <a:pt x="116" y="12866"/>
                  <a:pt x="874" y="13624"/>
                  <a:pt x="1813" y="13627"/>
                </a:cubicBezTo>
                <a:lnTo>
                  <a:pt x="6774" y="13627"/>
                </a:lnTo>
                <a:lnTo>
                  <a:pt x="2522" y="18383"/>
                </a:lnTo>
                <a:cubicBezTo>
                  <a:pt x="2311" y="18615"/>
                  <a:pt x="2332" y="18974"/>
                  <a:pt x="2564" y="19183"/>
                </a:cubicBezTo>
                <a:cubicBezTo>
                  <a:pt x="2673" y="19279"/>
                  <a:pt x="2809" y="19326"/>
                  <a:pt x="2943" y="19326"/>
                </a:cubicBezTo>
                <a:cubicBezTo>
                  <a:pt x="3100" y="19326"/>
                  <a:pt x="3256" y="19262"/>
                  <a:pt x="3368" y="19137"/>
                </a:cubicBezTo>
                <a:lnTo>
                  <a:pt x="8042" y="13908"/>
                </a:lnTo>
                <a:lnTo>
                  <a:pt x="8042" y="18760"/>
                </a:lnTo>
                <a:cubicBezTo>
                  <a:pt x="8042" y="19071"/>
                  <a:pt x="8292" y="19325"/>
                  <a:pt x="8606" y="19325"/>
                </a:cubicBezTo>
                <a:cubicBezTo>
                  <a:pt x="8920" y="19325"/>
                  <a:pt x="9174" y="19071"/>
                  <a:pt x="9174" y="18760"/>
                </a:cubicBezTo>
                <a:lnTo>
                  <a:pt x="9174" y="13908"/>
                </a:lnTo>
                <a:lnTo>
                  <a:pt x="13845" y="19137"/>
                </a:lnTo>
                <a:cubicBezTo>
                  <a:pt x="13956" y="19260"/>
                  <a:pt x="14109" y="19322"/>
                  <a:pt x="14263" y="19322"/>
                </a:cubicBezTo>
                <a:cubicBezTo>
                  <a:pt x="14398" y="19322"/>
                  <a:pt x="14534" y="19274"/>
                  <a:pt x="14642" y="19177"/>
                </a:cubicBezTo>
                <a:cubicBezTo>
                  <a:pt x="14875" y="18971"/>
                  <a:pt x="14896" y="18615"/>
                  <a:pt x="14691" y="18383"/>
                </a:cubicBezTo>
                <a:lnTo>
                  <a:pt x="10439" y="13627"/>
                </a:lnTo>
                <a:lnTo>
                  <a:pt x="15400" y="13627"/>
                </a:lnTo>
                <a:cubicBezTo>
                  <a:pt x="16227" y="13624"/>
                  <a:pt x="16934" y="13029"/>
                  <a:pt x="17073" y="12214"/>
                </a:cubicBezTo>
                <a:cubicBezTo>
                  <a:pt x="17212" y="11399"/>
                  <a:pt x="16747" y="10601"/>
                  <a:pt x="15968" y="10327"/>
                </a:cubicBezTo>
                <a:lnTo>
                  <a:pt x="15968" y="3300"/>
                </a:lnTo>
                <a:cubicBezTo>
                  <a:pt x="16747" y="3023"/>
                  <a:pt x="17212" y="2226"/>
                  <a:pt x="17073" y="1410"/>
                </a:cubicBezTo>
                <a:cubicBezTo>
                  <a:pt x="16934" y="595"/>
                  <a:pt x="16227" y="0"/>
                  <a:pt x="1540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265" name="Google Shape;265;p31"/>
          <p:cNvSpPr/>
          <p:nvPr/>
        </p:nvSpPr>
        <p:spPr>
          <a:xfrm>
            <a:off x="3432950" y="1177900"/>
            <a:ext cx="5269197" cy="3592053"/>
          </a:xfrm>
          <a:custGeom>
            <a:rect b="b" l="l" r="r" t="t"/>
            <a:pathLst>
              <a:path extrusionOk="0" h="168641" w="130928">
                <a:moveTo>
                  <a:pt x="130928" y="13527"/>
                </a:moveTo>
                <a:lnTo>
                  <a:pt x="130757" y="168641"/>
                </a:lnTo>
                <a:lnTo>
                  <a:pt x="0" y="168638"/>
                </a:lnTo>
                <a:lnTo>
                  <a:pt x="0" y="288"/>
                </a:lnTo>
                <a:lnTo>
                  <a:pt x="65895" y="0"/>
                </a:lnTo>
                <a:lnTo>
                  <a:pt x="73376" y="13525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ctrTitle"/>
          </p:nvPr>
        </p:nvSpPr>
        <p:spPr>
          <a:xfrm>
            <a:off x="874875" y="325700"/>
            <a:ext cx="43524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Cifrado:</a:t>
            </a:r>
            <a:endParaRPr/>
          </a:p>
        </p:txBody>
      </p:sp>
      <p:sp>
        <p:nvSpPr>
          <p:cNvPr id="271" name="Google Shape;271;p32"/>
          <p:cNvSpPr txBox="1"/>
          <p:nvPr>
            <p:ph idx="2" type="ctrTitle"/>
          </p:nvPr>
        </p:nvSpPr>
        <p:spPr>
          <a:xfrm>
            <a:off x="874875" y="996200"/>
            <a:ext cx="7950600" cy="45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La operación se realiza entre la palabra y la clave.</a:t>
            </a:r>
            <a:endParaRPr sz="2000"/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218" y="2188450"/>
            <a:ext cx="6377472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2788388" y="-677713"/>
            <a:ext cx="3424350" cy="831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>
            <p:ph type="ctrTitle"/>
          </p:nvPr>
        </p:nvSpPr>
        <p:spPr>
          <a:xfrm>
            <a:off x="652975" y="507400"/>
            <a:ext cx="8490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Descifrado</a:t>
            </a:r>
            <a:r>
              <a:rPr lang="es"/>
              <a:t>:</a:t>
            </a:r>
            <a:endParaRPr/>
          </a:p>
        </p:txBody>
      </p:sp>
      <p:sp>
        <p:nvSpPr>
          <p:cNvPr id="279" name="Google Shape;279;p33"/>
          <p:cNvSpPr txBox="1"/>
          <p:nvPr>
            <p:ph idx="2" type="ctrTitle"/>
          </p:nvPr>
        </p:nvSpPr>
        <p:spPr>
          <a:xfrm>
            <a:off x="602750" y="1080175"/>
            <a:ext cx="777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En este caso, la operación lógica se realiza entre la clave y el texto cifrado.</a:t>
            </a:r>
            <a:endParaRPr sz="2000"/>
          </a:p>
        </p:txBody>
      </p:sp>
      <p:sp>
        <p:nvSpPr>
          <p:cNvPr id="280" name="Google Shape;280;p33"/>
          <p:cNvSpPr txBox="1"/>
          <p:nvPr>
            <p:ph idx="5" type="ctrTitle"/>
          </p:nvPr>
        </p:nvSpPr>
        <p:spPr>
          <a:xfrm>
            <a:off x="3628523" y="362947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125" y="2233500"/>
            <a:ext cx="6354075" cy="25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2778338" y="-641437"/>
            <a:ext cx="3424350" cy="82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/>
        </p:nvSpPr>
        <p:spPr>
          <a:xfrm>
            <a:off x="195075" y="1529300"/>
            <a:ext cx="4137900" cy="308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/>
              <a:t>·</a:t>
            </a:r>
            <a:r>
              <a:rPr lang="es" sz="700"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s" sz="11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s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• Si la longitud de la clave es menor a la longitud del mensaje, se tendrá que repetir la clave hasta tener la misma longitud que el mensaje.</a:t>
            </a:r>
            <a:endParaRPr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Ejemplo: </a:t>
            </a:r>
            <a:endParaRPr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Mensaje        : MATEMATICADISCRETA (longitud 18)</a:t>
            </a:r>
            <a:endParaRPr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PseudoClave : abcd		             (longitud 4  </a:t>
            </a:r>
            <a:r>
              <a:rPr lang="es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)</a:t>
            </a:r>
            <a:endParaRPr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Clave final     : abcdabcdabcdabcdab     (longitud 18)</a:t>
            </a:r>
            <a:endParaRPr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4624400" y="1529300"/>
            <a:ext cx="4137900" cy="308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/>
              <a:t>·</a:t>
            </a:r>
            <a:r>
              <a:rPr lang="es" sz="700"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s" sz="11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s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•Si la longitud de la clave es mayor a la longitud del mensaje, se tendrá que recortar la clave.</a:t>
            </a:r>
            <a:endParaRPr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Ejemplo: </a:t>
            </a:r>
            <a:endParaRPr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Mensaje          : nota		(longitud 4  )		</a:t>
            </a:r>
            <a:endParaRPr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Pseusdoclave :  parcialesfinales (longitud 16)</a:t>
            </a:r>
            <a:endParaRPr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Clave final       : parc		(longitud 4   )	</a:t>
            </a:r>
            <a:endParaRPr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9" name="Google Shape;289;p34"/>
          <p:cNvSpPr txBox="1"/>
          <p:nvPr>
            <p:ph type="ctrTitle"/>
          </p:nvPr>
        </p:nvSpPr>
        <p:spPr>
          <a:xfrm flipH="1">
            <a:off x="220050" y="355950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Puntos a tener en cuenta:</a:t>
            </a:r>
            <a:endParaRPr/>
          </a:p>
        </p:txBody>
      </p:sp>
      <p:sp>
        <p:nvSpPr>
          <p:cNvPr id="290" name="Google Shape;290;p34"/>
          <p:cNvSpPr/>
          <p:nvPr/>
        </p:nvSpPr>
        <p:spPr>
          <a:xfrm>
            <a:off x="4513925" y="1493200"/>
            <a:ext cx="4248300" cy="2884200"/>
          </a:xfrm>
          <a:prstGeom prst="rect">
            <a:avLst/>
          </a:prstGeom>
          <a:solidFill>
            <a:schemeClr val="dk2">
              <a:alpha val="11920"/>
            </a:scheme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291" name="Google Shape;291;p34"/>
          <p:cNvSpPr/>
          <p:nvPr/>
        </p:nvSpPr>
        <p:spPr>
          <a:xfrm>
            <a:off x="220050" y="1482700"/>
            <a:ext cx="3998100" cy="2905200"/>
          </a:xfrm>
          <a:prstGeom prst="rect">
            <a:avLst/>
          </a:prstGeom>
          <a:solidFill>
            <a:schemeClr val="dk2">
              <a:alpha val="11920"/>
            </a:scheme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7164C"/>
            </a:gs>
            <a:gs pos="50000">
              <a:srgbClr val="07164C"/>
            </a:gs>
            <a:gs pos="100000">
              <a:srgbClr val="10101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DE CONTENIDOS</a:t>
            </a:r>
            <a:endParaRPr/>
          </a:p>
        </p:txBody>
      </p:sp>
      <p:sp>
        <p:nvSpPr>
          <p:cNvPr id="118" name="Google Shape;118;p17"/>
          <p:cNvSpPr txBox="1"/>
          <p:nvPr>
            <p:ph type="ctrTitle"/>
          </p:nvPr>
        </p:nvSpPr>
        <p:spPr>
          <a:xfrm>
            <a:off x="1676400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2037750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Criptografía cuántica.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Protocolos y Cifrado.</a:t>
            </a:r>
            <a:endParaRPr/>
          </a:p>
        </p:txBody>
      </p:sp>
      <p:sp>
        <p:nvSpPr>
          <p:cNvPr id="120" name="Google Shape;120;p17"/>
          <p:cNvSpPr txBox="1"/>
          <p:nvPr>
            <p:ph idx="9" type="title"/>
          </p:nvPr>
        </p:nvSpPr>
        <p:spPr>
          <a:xfrm>
            <a:off x="2114100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21" name="Google Shape;121;p17"/>
          <p:cNvSpPr txBox="1"/>
          <p:nvPr>
            <p:ph idx="2" type="ctrTitle"/>
          </p:nvPr>
        </p:nvSpPr>
        <p:spPr>
          <a:xfrm>
            <a:off x="1676400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MODELAMIENTO</a:t>
            </a:r>
            <a:endParaRPr/>
          </a:p>
        </p:txBody>
      </p:sp>
      <p:sp>
        <p:nvSpPr>
          <p:cNvPr id="122" name="Google Shape;122;p17"/>
          <p:cNvSpPr txBox="1"/>
          <p:nvPr>
            <p:ph idx="3" type="subTitle"/>
          </p:nvPr>
        </p:nvSpPr>
        <p:spPr>
          <a:xfrm>
            <a:off x="2037750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Algoritmo usado.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Interfaz gráfica.</a:t>
            </a:r>
            <a:endParaRPr/>
          </a:p>
        </p:txBody>
      </p:sp>
      <p:sp>
        <p:nvSpPr>
          <p:cNvPr id="123" name="Google Shape;123;p17"/>
          <p:cNvSpPr txBox="1"/>
          <p:nvPr>
            <p:ph idx="13" type="title"/>
          </p:nvPr>
        </p:nvSpPr>
        <p:spPr>
          <a:xfrm>
            <a:off x="2114100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24" name="Google Shape;124;p17"/>
          <p:cNvSpPr txBox="1"/>
          <p:nvPr>
            <p:ph idx="4" type="ctrTitle"/>
          </p:nvPr>
        </p:nvSpPr>
        <p:spPr>
          <a:xfrm>
            <a:off x="4724400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</a:t>
            </a:r>
            <a:endParaRPr/>
          </a:p>
        </p:txBody>
      </p:sp>
      <p:sp>
        <p:nvSpPr>
          <p:cNvPr id="125" name="Google Shape;125;p17"/>
          <p:cNvSpPr txBox="1"/>
          <p:nvPr>
            <p:ph idx="5" type="subTitle"/>
          </p:nvPr>
        </p:nvSpPr>
        <p:spPr>
          <a:xfrm>
            <a:off x="5085750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Protocolo BB84.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Cifrado de Vernam.</a:t>
            </a:r>
            <a:endParaRPr/>
          </a:p>
        </p:txBody>
      </p:sp>
      <p:sp>
        <p:nvSpPr>
          <p:cNvPr id="126" name="Google Shape;126;p17"/>
          <p:cNvSpPr txBox="1"/>
          <p:nvPr>
            <p:ph idx="14" type="title"/>
          </p:nvPr>
        </p:nvSpPr>
        <p:spPr>
          <a:xfrm>
            <a:off x="5162100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27" name="Google Shape;127;p17"/>
          <p:cNvSpPr txBox="1"/>
          <p:nvPr>
            <p:ph idx="6" type="ctrTitle"/>
          </p:nvPr>
        </p:nvSpPr>
        <p:spPr>
          <a:xfrm>
            <a:off x="4724400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SIMULACIÓN</a:t>
            </a:r>
            <a:endParaRPr/>
          </a:p>
        </p:txBody>
      </p:sp>
      <p:sp>
        <p:nvSpPr>
          <p:cNvPr id="128" name="Google Shape;128;p17"/>
          <p:cNvSpPr txBox="1"/>
          <p:nvPr>
            <p:ph idx="7" type="subTitle"/>
          </p:nvPr>
        </p:nvSpPr>
        <p:spPr>
          <a:xfrm>
            <a:off x="5085750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Simulación del envío de un mensaje usando fotones.</a:t>
            </a:r>
            <a:endParaRPr/>
          </a:p>
        </p:txBody>
      </p:sp>
      <p:sp>
        <p:nvSpPr>
          <p:cNvPr id="129" name="Google Shape;129;p17"/>
          <p:cNvSpPr txBox="1"/>
          <p:nvPr>
            <p:ph idx="15" type="title"/>
          </p:nvPr>
        </p:nvSpPr>
        <p:spPr>
          <a:xfrm>
            <a:off x="5162100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/>
          <p:nvPr>
            <p:ph type="ctrTitle"/>
          </p:nvPr>
        </p:nvSpPr>
        <p:spPr>
          <a:xfrm>
            <a:off x="1174350" y="1970175"/>
            <a:ext cx="67272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MODELAMIENTO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type="ctrTitle"/>
          </p:nvPr>
        </p:nvSpPr>
        <p:spPr>
          <a:xfrm flipH="1">
            <a:off x="749100" y="500825"/>
            <a:ext cx="7404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Fases de la encriptación cuántica</a:t>
            </a:r>
            <a:endParaRPr/>
          </a:p>
        </p:txBody>
      </p:sp>
      <p:sp>
        <p:nvSpPr>
          <p:cNvPr id="302" name="Google Shape;302;p36"/>
          <p:cNvSpPr txBox="1"/>
          <p:nvPr>
            <p:ph idx="4294967295" type="subTitle"/>
          </p:nvPr>
        </p:nvSpPr>
        <p:spPr>
          <a:xfrm>
            <a:off x="9144000" y="2293588"/>
            <a:ext cx="1381200" cy="10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Mercury is the closest planet to the Sun</a:t>
            </a:r>
            <a:endParaRPr sz="1200"/>
          </a:p>
        </p:txBody>
      </p:sp>
      <p:grpSp>
        <p:nvGrpSpPr>
          <p:cNvPr id="303" name="Google Shape;303;p36"/>
          <p:cNvGrpSpPr/>
          <p:nvPr/>
        </p:nvGrpSpPr>
        <p:grpSpPr>
          <a:xfrm>
            <a:off x="1932000" y="2076705"/>
            <a:ext cx="5263856" cy="999877"/>
            <a:chOff x="2457787" y="2296980"/>
            <a:chExt cx="5263856" cy="999877"/>
          </a:xfrm>
        </p:grpSpPr>
        <p:sp>
          <p:nvSpPr>
            <p:cNvPr id="304" name="Google Shape;304;p36"/>
            <p:cNvSpPr/>
            <p:nvPr/>
          </p:nvSpPr>
          <p:spPr>
            <a:xfrm>
              <a:off x="2457787" y="2317237"/>
              <a:ext cx="2069813" cy="979620"/>
            </a:xfrm>
            <a:custGeom>
              <a:rect b="b" l="l" r="r" t="t"/>
              <a:pathLst>
                <a:path extrusionOk="0" h="16266" w="34368">
                  <a:moveTo>
                    <a:pt x="4679" y="0"/>
                  </a:moveTo>
                  <a:lnTo>
                    <a:pt x="0" y="8133"/>
                  </a:lnTo>
                  <a:lnTo>
                    <a:pt x="4679" y="16265"/>
                  </a:lnTo>
                  <a:lnTo>
                    <a:pt x="14094" y="16265"/>
                  </a:lnTo>
                  <a:lnTo>
                    <a:pt x="17913" y="9590"/>
                  </a:lnTo>
                  <a:lnTo>
                    <a:pt x="22591" y="1458"/>
                  </a:lnTo>
                  <a:lnTo>
                    <a:pt x="30301" y="1458"/>
                  </a:lnTo>
                  <a:lnTo>
                    <a:pt x="33522" y="7098"/>
                  </a:lnTo>
                  <a:lnTo>
                    <a:pt x="34367" y="5640"/>
                  </a:lnTo>
                  <a:lnTo>
                    <a:pt x="33522" y="4183"/>
                  </a:lnTo>
                  <a:lnTo>
                    <a:pt x="31146" y="0"/>
                  </a:lnTo>
                  <a:lnTo>
                    <a:pt x="21746" y="0"/>
                  </a:lnTo>
                  <a:lnTo>
                    <a:pt x="17067" y="8133"/>
                  </a:lnTo>
                  <a:lnTo>
                    <a:pt x="13234" y="14808"/>
                  </a:lnTo>
                  <a:lnTo>
                    <a:pt x="5524" y="14808"/>
                  </a:lnTo>
                  <a:lnTo>
                    <a:pt x="1706" y="8133"/>
                  </a:lnTo>
                  <a:lnTo>
                    <a:pt x="5524" y="1458"/>
                  </a:lnTo>
                  <a:lnTo>
                    <a:pt x="13234" y="1458"/>
                  </a:lnTo>
                  <a:lnTo>
                    <a:pt x="16455" y="7098"/>
                  </a:lnTo>
                  <a:lnTo>
                    <a:pt x="17301" y="5640"/>
                  </a:lnTo>
                  <a:lnTo>
                    <a:pt x="16455" y="4183"/>
                  </a:lnTo>
                  <a:lnTo>
                    <a:pt x="1409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6"/>
            <p:cNvSpPr/>
            <p:nvPr/>
          </p:nvSpPr>
          <p:spPr>
            <a:xfrm>
              <a:off x="5650987" y="2296980"/>
              <a:ext cx="2070656" cy="979620"/>
            </a:xfrm>
            <a:custGeom>
              <a:rect b="b" l="l" r="r" t="t"/>
              <a:pathLst>
                <a:path extrusionOk="0" h="16266" w="34382">
                  <a:moveTo>
                    <a:pt x="20288" y="0"/>
                  </a:moveTo>
                  <a:lnTo>
                    <a:pt x="16470" y="6675"/>
                  </a:lnTo>
                  <a:lnTo>
                    <a:pt x="11791" y="14808"/>
                  </a:lnTo>
                  <a:lnTo>
                    <a:pt x="4081" y="14808"/>
                  </a:lnTo>
                  <a:lnTo>
                    <a:pt x="860" y="9167"/>
                  </a:lnTo>
                  <a:lnTo>
                    <a:pt x="0" y="10625"/>
                  </a:lnTo>
                  <a:lnTo>
                    <a:pt x="860" y="12082"/>
                  </a:lnTo>
                  <a:lnTo>
                    <a:pt x="3221" y="16265"/>
                  </a:lnTo>
                  <a:lnTo>
                    <a:pt x="12637" y="16265"/>
                  </a:lnTo>
                  <a:lnTo>
                    <a:pt x="17315" y="8133"/>
                  </a:lnTo>
                  <a:lnTo>
                    <a:pt x="21134" y="1458"/>
                  </a:lnTo>
                  <a:lnTo>
                    <a:pt x="28858" y="1458"/>
                  </a:lnTo>
                  <a:lnTo>
                    <a:pt x="32677" y="8133"/>
                  </a:lnTo>
                  <a:lnTo>
                    <a:pt x="28858" y="14808"/>
                  </a:lnTo>
                  <a:lnTo>
                    <a:pt x="21134" y="14808"/>
                  </a:lnTo>
                  <a:lnTo>
                    <a:pt x="17927" y="9167"/>
                  </a:lnTo>
                  <a:lnTo>
                    <a:pt x="17067" y="10625"/>
                  </a:lnTo>
                  <a:lnTo>
                    <a:pt x="17927" y="12082"/>
                  </a:lnTo>
                  <a:lnTo>
                    <a:pt x="20288" y="16265"/>
                  </a:lnTo>
                  <a:lnTo>
                    <a:pt x="29703" y="16265"/>
                  </a:lnTo>
                  <a:lnTo>
                    <a:pt x="34382" y="8133"/>
                  </a:lnTo>
                  <a:lnTo>
                    <a:pt x="2970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6"/>
            <p:cNvSpPr/>
            <p:nvPr/>
          </p:nvSpPr>
          <p:spPr>
            <a:xfrm>
              <a:off x="3580437" y="2317237"/>
              <a:ext cx="1978512" cy="979620"/>
            </a:xfrm>
            <a:custGeom>
              <a:rect b="b" l="l" r="r" t="t"/>
              <a:pathLst>
                <a:path extrusionOk="0" h="16266" w="32852">
                  <a:moveTo>
                    <a:pt x="20347" y="0"/>
                  </a:moveTo>
                  <a:lnTo>
                    <a:pt x="16455" y="6675"/>
                  </a:lnTo>
                  <a:lnTo>
                    <a:pt x="11850" y="14808"/>
                  </a:lnTo>
                  <a:lnTo>
                    <a:pt x="4125" y="14808"/>
                  </a:lnTo>
                  <a:lnTo>
                    <a:pt x="846" y="9167"/>
                  </a:lnTo>
                  <a:lnTo>
                    <a:pt x="0" y="10625"/>
                  </a:lnTo>
                  <a:lnTo>
                    <a:pt x="846" y="12082"/>
                  </a:lnTo>
                  <a:lnTo>
                    <a:pt x="3280" y="16265"/>
                  </a:lnTo>
                  <a:lnTo>
                    <a:pt x="12695" y="16265"/>
                  </a:lnTo>
                  <a:lnTo>
                    <a:pt x="17315" y="8133"/>
                  </a:lnTo>
                  <a:lnTo>
                    <a:pt x="21134" y="1458"/>
                  </a:lnTo>
                  <a:lnTo>
                    <a:pt x="28902" y="1458"/>
                  </a:lnTo>
                  <a:lnTo>
                    <a:pt x="32065" y="6981"/>
                  </a:lnTo>
                  <a:lnTo>
                    <a:pt x="32852" y="5524"/>
                  </a:lnTo>
                  <a:lnTo>
                    <a:pt x="2970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7" name="Google Shape;307;p36"/>
          <p:cNvCxnSpPr/>
          <p:nvPr/>
        </p:nvCxnSpPr>
        <p:spPr>
          <a:xfrm>
            <a:off x="2500464" y="3012228"/>
            <a:ext cx="0" cy="44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308" name="Google Shape;308;p36"/>
          <p:cNvCxnSpPr/>
          <p:nvPr/>
        </p:nvCxnSpPr>
        <p:spPr>
          <a:xfrm>
            <a:off x="4571893" y="3012228"/>
            <a:ext cx="0" cy="44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309" name="Google Shape;309;p36"/>
          <p:cNvCxnSpPr/>
          <p:nvPr/>
        </p:nvCxnSpPr>
        <p:spPr>
          <a:xfrm rot="10800000">
            <a:off x="5607607" y="1698397"/>
            <a:ext cx="0" cy="44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310" name="Google Shape;310;p36"/>
          <p:cNvCxnSpPr/>
          <p:nvPr/>
        </p:nvCxnSpPr>
        <p:spPr>
          <a:xfrm rot="10800000">
            <a:off x="3536178" y="1698397"/>
            <a:ext cx="0" cy="44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311" name="Google Shape;311;p36"/>
          <p:cNvSpPr txBox="1"/>
          <p:nvPr>
            <p:ph idx="4294967295" type="ctrTitle"/>
          </p:nvPr>
        </p:nvSpPr>
        <p:spPr>
          <a:xfrm>
            <a:off x="1524000" y="3477900"/>
            <a:ext cx="1905000" cy="4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Transmisión de qubits</a:t>
            </a:r>
            <a:endParaRPr sz="1600"/>
          </a:p>
        </p:txBody>
      </p:sp>
      <p:sp>
        <p:nvSpPr>
          <p:cNvPr id="312" name="Google Shape;312;p36"/>
          <p:cNvSpPr txBox="1"/>
          <p:nvPr>
            <p:ph idx="4294967295" type="ctrTitle"/>
          </p:nvPr>
        </p:nvSpPr>
        <p:spPr>
          <a:xfrm>
            <a:off x="2589725" y="1319850"/>
            <a:ext cx="1863300" cy="4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Selección de la clave</a:t>
            </a:r>
            <a:endParaRPr sz="1600"/>
          </a:p>
        </p:txBody>
      </p:sp>
      <p:sp>
        <p:nvSpPr>
          <p:cNvPr id="313" name="Google Shape;313;p36"/>
          <p:cNvSpPr txBox="1"/>
          <p:nvPr>
            <p:ph idx="4294967295" type="ctrTitle"/>
          </p:nvPr>
        </p:nvSpPr>
        <p:spPr>
          <a:xfrm>
            <a:off x="3962400" y="3477900"/>
            <a:ext cx="1175400" cy="4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Tasa de error</a:t>
            </a:r>
            <a:endParaRPr sz="1600"/>
          </a:p>
        </p:txBody>
      </p:sp>
      <p:sp>
        <p:nvSpPr>
          <p:cNvPr id="314" name="Google Shape;314;p36"/>
          <p:cNvSpPr txBox="1"/>
          <p:nvPr>
            <p:ph idx="4294967295" type="ctrTitle"/>
          </p:nvPr>
        </p:nvSpPr>
        <p:spPr>
          <a:xfrm>
            <a:off x="4648200" y="1319850"/>
            <a:ext cx="1905000" cy="4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Obtención de la clave</a:t>
            </a:r>
            <a:endParaRPr sz="1600"/>
          </a:p>
        </p:txBody>
      </p:sp>
      <p:sp>
        <p:nvSpPr>
          <p:cNvPr id="315" name="Google Shape;315;p36"/>
          <p:cNvSpPr/>
          <p:nvPr/>
        </p:nvSpPr>
        <p:spPr>
          <a:xfrm>
            <a:off x="4099200" y="2076705"/>
            <a:ext cx="1978512" cy="979620"/>
          </a:xfrm>
          <a:custGeom>
            <a:rect b="b" l="l" r="r" t="t"/>
            <a:pathLst>
              <a:path extrusionOk="0" h="16266" w="32852">
                <a:moveTo>
                  <a:pt x="20347" y="0"/>
                </a:moveTo>
                <a:lnTo>
                  <a:pt x="16455" y="6675"/>
                </a:lnTo>
                <a:lnTo>
                  <a:pt x="11850" y="14808"/>
                </a:lnTo>
                <a:lnTo>
                  <a:pt x="4125" y="14808"/>
                </a:lnTo>
                <a:lnTo>
                  <a:pt x="846" y="9167"/>
                </a:lnTo>
                <a:lnTo>
                  <a:pt x="0" y="10625"/>
                </a:lnTo>
                <a:lnTo>
                  <a:pt x="846" y="12082"/>
                </a:lnTo>
                <a:lnTo>
                  <a:pt x="3280" y="16265"/>
                </a:lnTo>
                <a:lnTo>
                  <a:pt x="12695" y="16265"/>
                </a:lnTo>
                <a:lnTo>
                  <a:pt x="17315" y="8133"/>
                </a:lnTo>
                <a:lnTo>
                  <a:pt x="21134" y="1458"/>
                </a:lnTo>
                <a:lnTo>
                  <a:pt x="28902" y="1458"/>
                </a:lnTo>
                <a:lnTo>
                  <a:pt x="32065" y="6981"/>
                </a:lnTo>
                <a:lnTo>
                  <a:pt x="32852" y="5524"/>
                </a:lnTo>
                <a:lnTo>
                  <a:pt x="29703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" name="Google Shape;316;p36"/>
          <p:cNvCxnSpPr/>
          <p:nvPr/>
        </p:nvCxnSpPr>
        <p:spPr>
          <a:xfrm>
            <a:off x="6629293" y="3012228"/>
            <a:ext cx="0" cy="44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317" name="Google Shape;317;p36"/>
          <p:cNvSpPr txBox="1"/>
          <p:nvPr>
            <p:ph idx="4294967295" type="ctrTitle"/>
          </p:nvPr>
        </p:nvSpPr>
        <p:spPr>
          <a:xfrm>
            <a:off x="5791200" y="3477900"/>
            <a:ext cx="1676400" cy="4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Cifrado de Vernam</a:t>
            </a:r>
            <a:endParaRPr sz="1600"/>
          </a:p>
        </p:txBody>
      </p:sp>
      <p:sp>
        <p:nvSpPr>
          <p:cNvPr id="318" name="Google Shape;318;p36"/>
          <p:cNvSpPr txBox="1"/>
          <p:nvPr/>
        </p:nvSpPr>
        <p:spPr>
          <a:xfrm>
            <a:off x="2316825" y="2322550"/>
            <a:ext cx="3702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b="1" sz="26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9" name="Google Shape;319;p36"/>
          <p:cNvSpPr txBox="1"/>
          <p:nvPr/>
        </p:nvSpPr>
        <p:spPr>
          <a:xfrm>
            <a:off x="3336275" y="2327775"/>
            <a:ext cx="3702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b="1" sz="26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0" name="Google Shape;320;p36"/>
          <p:cNvSpPr txBox="1"/>
          <p:nvPr/>
        </p:nvSpPr>
        <p:spPr>
          <a:xfrm>
            <a:off x="4386900" y="2327775"/>
            <a:ext cx="3702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b="1" sz="26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1" name="Google Shape;321;p36"/>
          <p:cNvSpPr txBox="1"/>
          <p:nvPr/>
        </p:nvSpPr>
        <p:spPr>
          <a:xfrm>
            <a:off x="5415600" y="2327763"/>
            <a:ext cx="3702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b="1" sz="26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2" name="Google Shape;322;p36"/>
          <p:cNvSpPr txBox="1"/>
          <p:nvPr/>
        </p:nvSpPr>
        <p:spPr>
          <a:xfrm>
            <a:off x="6444300" y="2327775"/>
            <a:ext cx="3702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b="1" sz="26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/>
          <p:nvPr>
            <p:ph type="ctrTitle"/>
          </p:nvPr>
        </p:nvSpPr>
        <p:spPr>
          <a:xfrm>
            <a:off x="364925" y="3485100"/>
            <a:ext cx="5842800" cy="11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Fases del P</a:t>
            </a:r>
            <a:r>
              <a:rPr lang="es"/>
              <a:t>rotocolo BB84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/>
          <p:nvPr>
            <p:ph type="ctrTitle"/>
          </p:nvPr>
        </p:nvSpPr>
        <p:spPr>
          <a:xfrm flipH="1">
            <a:off x="594000" y="272225"/>
            <a:ext cx="86262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E599"/>
                </a:solidFill>
              </a:rPr>
              <a:t>Fase 1 - Transmisión de qubits </a:t>
            </a:r>
            <a:endParaRPr sz="3000">
              <a:solidFill>
                <a:srgbClr val="FFE599"/>
              </a:solidFill>
            </a:endParaRPr>
          </a:p>
        </p:txBody>
      </p:sp>
      <p:sp>
        <p:nvSpPr>
          <p:cNvPr id="333" name="Google Shape;333;p38"/>
          <p:cNvSpPr txBox="1"/>
          <p:nvPr/>
        </p:nvSpPr>
        <p:spPr>
          <a:xfrm>
            <a:off x="552575" y="990075"/>
            <a:ext cx="4173600" cy="26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Ingresamos la tasa de espionaje.</a:t>
            </a:r>
            <a:endParaRPr sz="13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172551" lvl="0" marL="36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ira Sans Extra Condensed"/>
              <a:buChar char="●"/>
            </a:pPr>
            <a:r>
              <a:rPr lang="es" sz="13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	     → sin espías</a:t>
            </a:r>
            <a:endParaRPr sz="13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172551" lvl="0" marL="36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ira Sans Extra Condensed"/>
              <a:buChar char="●"/>
            </a:pPr>
            <a:r>
              <a:rPr lang="es" sz="13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]0,1] → probabilidad de ser espiados</a:t>
            </a:r>
            <a:endParaRPr sz="13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Digitamos el número de qubits que deseamos que se envíen Alice y Bob.</a:t>
            </a:r>
            <a:endParaRPr sz="13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 creará una matriz que contiene a los bits, las bases de los qubits y los fotones polarizados que Alice envía a Bob, asimismo, los bits correspondientes las bases elegidas por Bob aleatoriamente.</a:t>
            </a:r>
            <a:endParaRPr sz="13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34" name="Google Shape;334;p38"/>
          <p:cNvPicPr preferRelativeResize="0"/>
          <p:nvPr/>
        </p:nvPicPr>
        <p:blipFill rotWithShape="1">
          <a:blip r:embed="rId3">
            <a:alphaModFix amt="42000"/>
          </a:blip>
          <a:srcRect b="50595" l="0" r="0" t="0"/>
          <a:stretch/>
        </p:blipFill>
        <p:spPr>
          <a:xfrm>
            <a:off x="521875" y="3700550"/>
            <a:ext cx="4235000" cy="16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 txBox="1"/>
          <p:nvPr/>
        </p:nvSpPr>
        <p:spPr>
          <a:xfrm>
            <a:off x="874375" y="3945850"/>
            <a:ext cx="35862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ABB2FC"/>
                </a:solidFill>
                <a:latin typeface="Comic Sans MS"/>
                <a:ea typeface="Comic Sans MS"/>
                <a:cs typeface="Comic Sans MS"/>
                <a:sym typeface="Comic Sans MS"/>
              </a:rPr>
              <a:t>Nota</a:t>
            </a:r>
            <a:r>
              <a:rPr lang="es" sz="1100">
                <a:solidFill>
                  <a:srgbClr val="ABB2FC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sz="1100">
              <a:solidFill>
                <a:srgbClr val="ABB2F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En el caso con espías, </a:t>
            </a:r>
            <a:r>
              <a:rPr lang="es" sz="11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Eva intenta medir los fotones que mandó Alice, introduciría una perturbación en los fotones enviados por Alice si no coinciden en la base.</a:t>
            </a:r>
            <a:r>
              <a:rPr lang="es" sz="1100">
                <a:solidFill>
                  <a:schemeClr val="dk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1100">
              <a:solidFill>
                <a:schemeClr val="dk2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5281525" y="2262275"/>
            <a:ext cx="3143581" cy="4216025"/>
          </a:xfrm>
          <a:custGeom>
            <a:rect b="b" l="l" r="r" t="t"/>
            <a:pathLst>
              <a:path extrusionOk="0" h="168641" w="130928">
                <a:moveTo>
                  <a:pt x="130928" y="13527"/>
                </a:moveTo>
                <a:lnTo>
                  <a:pt x="130757" y="168641"/>
                </a:lnTo>
                <a:lnTo>
                  <a:pt x="0" y="168638"/>
                </a:lnTo>
                <a:lnTo>
                  <a:pt x="0" y="288"/>
                </a:lnTo>
                <a:lnTo>
                  <a:pt x="65895" y="0"/>
                </a:lnTo>
                <a:lnTo>
                  <a:pt x="73376" y="13525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38"/>
          <p:cNvSpPr txBox="1"/>
          <p:nvPr/>
        </p:nvSpPr>
        <p:spPr>
          <a:xfrm>
            <a:off x="5400225" y="2238125"/>
            <a:ext cx="1557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9FC5E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Create_qubit( )</a:t>
            </a:r>
            <a:endParaRPr sz="1800">
              <a:solidFill>
                <a:srgbClr val="9FC5E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8" name="Google Shape;338;p38"/>
          <p:cNvSpPr txBox="1"/>
          <p:nvPr/>
        </p:nvSpPr>
        <p:spPr>
          <a:xfrm>
            <a:off x="5446550" y="2614875"/>
            <a:ext cx="29235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4CCCC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Función más importante de la fase 1</a:t>
            </a:r>
            <a:endParaRPr sz="1300">
              <a:solidFill>
                <a:srgbClr val="F4CCCC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39" name="Google Shape;33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545" y="2960776"/>
            <a:ext cx="2836792" cy="20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8"/>
          <p:cNvSpPr/>
          <p:nvPr/>
        </p:nvSpPr>
        <p:spPr>
          <a:xfrm>
            <a:off x="5112975" y="330625"/>
            <a:ext cx="3503400" cy="1706700"/>
          </a:xfrm>
          <a:prstGeom prst="roundRect">
            <a:avLst>
              <a:gd fmla="val 13978" name="adj"/>
            </a:avLst>
          </a:prstGeom>
          <a:gradFill>
            <a:gsLst>
              <a:gs pos="0">
                <a:srgbClr val="1D262D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bl" dir="5400000" dist="19050">
              <a:srgbClr val="30FCF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38"/>
          <p:cNvPicPr preferRelativeResize="0"/>
          <p:nvPr/>
        </p:nvPicPr>
        <p:blipFill rotWithShape="1">
          <a:blip r:embed="rId5">
            <a:alphaModFix/>
          </a:blip>
          <a:srcRect b="1969" l="2319" r="19834" t="1969"/>
          <a:stretch/>
        </p:blipFill>
        <p:spPr>
          <a:xfrm>
            <a:off x="5633725" y="487663"/>
            <a:ext cx="2462425" cy="13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8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-5400000">
            <a:off x="5848150" y="-713050"/>
            <a:ext cx="2033575" cy="38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2490762" y="1484813"/>
            <a:ext cx="262075" cy="8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2490762" y="2110713"/>
            <a:ext cx="262075" cy="8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"/>
          <p:cNvSpPr txBox="1"/>
          <p:nvPr>
            <p:ph type="ctrTitle"/>
          </p:nvPr>
        </p:nvSpPr>
        <p:spPr>
          <a:xfrm flipH="1">
            <a:off x="594000" y="272225"/>
            <a:ext cx="86262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E599"/>
                </a:solidFill>
              </a:rPr>
              <a:t>Fase 2 - Seleccionar clave </a:t>
            </a:r>
            <a:endParaRPr sz="3000">
              <a:solidFill>
                <a:srgbClr val="FFE599"/>
              </a:solidFill>
            </a:endParaRPr>
          </a:p>
        </p:txBody>
      </p:sp>
      <p:sp>
        <p:nvSpPr>
          <p:cNvPr id="350" name="Google Shape;350;p39"/>
          <p:cNvSpPr txBox="1"/>
          <p:nvPr/>
        </p:nvSpPr>
        <p:spPr>
          <a:xfrm>
            <a:off x="598400" y="1103575"/>
            <a:ext cx="47478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Seguidamente comparamos las bases de los qubits de Alice y Bob.</a:t>
            </a:r>
            <a:endParaRPr sz="13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Luego aparecerán resaltados en verde las bases en las que ambos (Alice y Bob) coincidieron y las bases en las que no coinciden serán descartados.</a:t>
            </a:r>
            <a:endParaRPr sz="13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1" name="Google Shape;351;p39"/>
          <p:cNvSpPr/>
          <p:nvPr/>
        </p:nvSpPr>
        <p:spPr>
          <a:xfrm>
            <a:off x="640250" y="2679000"/>
            <a:ext cx="4779378" cy="3357804"/>
          </a:xfrm>
          <a:custGeom>
            <a:rect b="b" l="l" r="r" t="t"/>
            <a:pathLst>
              <a:path extrusionOk="0" h="132772" w="188759">
                <a:moveTo>
                  <a:pt x="188653" y="13551"/>
                </a:moveTo>
                <a:lnTo>
                  <a:pt x="188759" y="132772"/>
                </a:lnTo>
                <a:lnTo>
                  <a:pt x="0" y="132770"/>
                </a:lnTo>
                <a:lnTo>
                  <a:pt x="0" y="0"/>
                </a:lnTo>
                <a:lnTo>
                  <a:pt x="67163" y="8"/>
                </a:lnTo>
                <a:lnTo>
                  <a:pt x="75220" y="13532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39"/>
          <p:cNvSpPr txBox="1"/>
          <p:nvPr/>
        </p:nvSpPr>
        <p:spPr>
          <a:xfrm>
            <a:off x="701050" y="2649975"/>
            <a:ext cx="16629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9FC5E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CompareBasis( )</a:t>
            </a:r>
            <a:endParaRPr sz="1800">
              <a:solidFill>
                <a:srgbClr val="9FC5E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3" name="Google Shape;353;p39"/>
          <p:cNvSpPr txBox="1"/>
          <p:nvPr/>
        </p:nvSpPr>
        <p:spPr>
          <a:xfrm>
            <a:off x="780375" y="3028550"/>
            <a:ext cx="31656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EAD1DC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Función más importante de la fase 2</a:t>
            </a:r>
            <a:endParaRPr sz="1300">
              <a:solidFill>
                <a:srgbClr val="EAD1DC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54" name="Google Shape;3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00" y="3417975"/>
            <a:ext cx="4524475" cy="16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9"/>
          <p:cNvSpPr/>
          <p:nvPr/>
        </p:nvSpPr>
        <p:spPr>
          <a:xfrm rot="5400000">
            <a:off x="4771475" y="1272375"/>
            <a:ext cx="4857600" cy="2654400"/>
          </a:xfrm>
          <a:prstGeom prst="roundRect">
            <a:avLst>
              <a:gd fmla="val 13078" name="adj"/>
            </a:avLst>
          </a:prstGeom>
          <a:gradFill>
            <a:gsLst>
              <a:gs pos="0">
                <a:srgbClr val="1D262D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bl" dir="5400000" dist="19050">
              <a:srgbClr val="30FCF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4">
            <a:alphaModFix/>
          </a:blip>
          <a:srcRect b="2066" l="0" r="0" t="12207"/>
          <a:stretch/>
        </p:blipFill>
        <p:spPr>
          <a:xfrm>
            <a:off x="6121550" y="1103775"/>
            <a:ext cx="2163400" cy="128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9"/>
          <p:cNvPicPr preferRelativeResize="0"/>
          <p:nvPr/>
        </p:nvPicPr>
        <p:blipFill rotWithShape="1">
          <a:blip r:embed="rId5">
            <a:alphaModFix/>
          </a:blip>
          <a:srcRect b="860" l="0" r="0" t="9477"/>
          <a:stretch/>
        </p:blipFill>
        <p:spPr>
          <a:xfrm>
            <a:off x="6121550" y="2607725"/>
            <a:ext cx="2163399" cy="17190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9"/>
          <p:cNvSpPr txBox="1"/>
          <p:nvPr/>
        </p:nvSpPr>
        <p:spPr>
          <a:xfrm>
            <a:off x="6122000" y="889275"/>
            <a:ext cx="2163300" cy="214500"/>
          </a:xfrm>
          <a:prstGeom prst="rect">
            <a:avLst/>
          </a:prstGeom>
          <a:solidFill>
            <a:srgbClr val="ABB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Roboto Light"/>
                <a:ea typeface="Roboto Light"/>
                <a:cs typeface="Roboto Light"/>
                <a:sym typeface="Roboto Light"/>
              </a:rPr>
              <a:t>SIN ESPÍA</a:t>
            </a: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9" name="Google Shape;359;p39"/>
          <p:cNvSpPr txBox="1"/>
          <p:nvPr/>
        </p:nvSpPr>
        <p:spPr>
          <a:xfrm>
            <a:off x="6122000" y="2393225"/>
            <a:ext cx="2163300" cy="214500"/>
          </a:xfrm>
          <a:prstGeom prst="rect">
            <a:avLst/>
          </a:prstGeom>
          <a:solidFill>
            <a:srgbClr val="ABB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Roboto Light"/>
                <a:ea typeface="Roboto Light"/>
                <a:cs typeface="Roboto Light"/>
                <a:sym typeface="Roboto Light"/>
              </a:rPr>
              <a:t>CON ESPÍA</a:t>
            </a: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60" name="Google Shape;360;p39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5624525" y="-38100"/>
            <a:ext cx="3165600" cy="528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2841262" y="1208588"/>
            <a:ext cx="262075" cy="8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0"/>
          <p:cNvPicPr preferRelativeResize="0"/>
          <p:nvPr/>
        </p:nvPicPr>
        <p:blipFill rotWithShape="1">
          <a:blip r:embed="rId3">
            <a:alphaModFix amt="19000"/>
          </a:blip>
          <a:srcRect b="78213" l="0" r="0" t="0"/>
          <a:stretch/>
        </p:blipFill>
        <p:spPr>
          <a:xfrm flipH="1" rot="10800000">
            <a:off x="606725" y="2204100"/>
            <a:ext cx="4152901" cy="7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0"/>
          <p:cNvSpPr txBox="1"/>
          <p:nvPr>
            <p:ph type="ctrTitle"/>
          </p:nvPr>
        </p:nvSpPr>
        <p:spPr>
          <a:xfrm flipH="1">
            <a:off x="594000" y="272225"/>
            <a:ext cx="86262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E599"/>
                </a:solidFill>
              </a:rPr>
              <a:t>Fase 3 - Tasa de error </a:t>
            </a:r>
            <a:endParaRPr sz="3000">
              <a:solidFill>
                <a:srgbClr val="FFE599"/>
              </a:solidFill>
            </a:endParaRPr>
          </a:p>
        </p:txBody>
      </p:sp>
      <p:sp>
        <p:nvSpPr>
          <p:cNvPr id="368" name="Google Shape;368;p40"/>
          <p:cNvSpPr txBox="1"/>
          <p:nvPr/>
        </p:nvSpPr>
        <p:spPr>
          <a:xfrm>
            <a:off x="509300" y="1007600"/>
            <a:ext cx="4423800" cy="28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Alice y Bob </a:t>
            </a:r>
            <a:r>
              <a:rPr lang="es" sz="13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elegirán</a:t>
            </a:r>
            <a:r>
              <a:rPr lang="es" sz="13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una cantidad de bits para compararlos por el canal público.</a:t>
            </a:r>
            <a:endParaRPr sz="13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Estos bits se</a:t>
            </a:r>
            <a:r>
              <a:rPr lang="es" sz="13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resaltan con color naranja, y se hallará </a:t>
            </a:r>
            <a:r>
              <a:rPr b="1" lang="es" sz="13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 tasa de error. </a:t>
            </a:r>
            <a:endParaRPr b="1" sz="13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 base a este resultado Alice y Bob decidirán si abortar o seguir el proceso.</a:t>
            </a:r>
            <a:endParaRPr sz="13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69" name="Google Shape;369;p40"/>
          <p:cNvGrpSpPr/>
          <p:nvPr/>
        </p:nvGrpSpPr>
        <p:grpSpPr>
          <a:xfrm rot="-5400000">
            <a:off x="6023247" y="-784189"/>
            <a:ext cx="2023135" cy="3835264"/>
            <a:chOff x="5624525" y="-38100"/>
            <a:chExt cx="3165600" cy="5286374"/>
          </a:xfrm>
        </p:grpSpPr>
        <p:sp>
          <p:nvSpPr>
            <p:cNvPr id="370" name="Google Shape;370;p40"/>
            <p:cNvSpPr/>
            <p:nvPr/>
          </p:nvSpPr>
          <p:spPr>
            <a:xfrm rot="5400000">
              <a:off x="4771475" y="1272375"/>
              <a:ext cx="4857600" cy="2654400"/>
            </a:xfrm>
            <a:prstGeom prst="roundRect">
              <a:avLst>
                <a:gd fmla="val 13078" name="adj"/>
              </a:avLst>
            </a:prstGeom>
            <a:gradFill>
              <a:gsLst>
                <a:gs pos="0">
                  <a:srgbClr val="1D262D"/>
                </a:gs>
                <a:gs pos="100000">
                  <a:srgbClr val="000000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57150" rotWithShape="0" algn="bl" dir="5400000" dist="19050">
                <a:srgbClr val="30FCF1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1" name="Google Shape;371;p40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5624525" y="-38100"/>
              <a:ext cx="3165600" cy="52863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2" name="Google Shape;37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2441237" y="1216663"/>
            <a:ext cx="262075" cy="8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2441237" y="2659688"/>
            <a:ext cx="262075" cy="8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0"/>
          <p:cNvPicPr preferRelativeResize="0"/>
          <p:nvPr/>
        </p:nvPicPr>
        <p:blipFill rotWithShape="1">
          <a:blip r:embed="rId6">
            <a:alphaModFix/>
          </a:blip>
          <a:srcRect b="22644" l="0" r="15304" t="49194"/>
          <a:stretch/>
        </p:blipFill>
        <p:spPr>
          <a:xfrm>
            <a:off x="5783975" y="462150"/>
            <a:ext cx="2501925" cy="13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0"/>
          <p:cNvPicPr preferRelativeResize="0"/>
          <p:nvPr/>
        </p:nvPicPr>
        <p:blipFill rotWithShape="1">
          <a:blip r:embed="rId7">
            <a:alphaModFix amt="42000"/>
          </a:blip>
          <a:srcRect b="50595" l="0" r="0" t="0"/>
          <a:stretch/>
        </p:blipFill>
        <p:spPr>
          <a:xfrm>
            <a:off x="560850" y="3823875"/>
            <a:ext cx="4372251" cy="1580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40"/>
          <p:cNvGrpSpPr/>
          <p:nvPr/>
        </p:nvGrpSpPr>
        <p:grpSpPr>
          <a:xfrm>
            <a:off x="1186600" y="2170375"/>
            <a:ext cx="3476400" cy="410638"/>
            <a:chOff x="805600" y="4244325"/>
            <a:chExt cx="3476400" cy="410638"/>
          </a:xfrm>
        </p:grpSpPr>
        <p:sp>
          <p:nvSpPr>
            <p:cNvPr id="377" name="Google Shape;377;p40"/>
            <p:cNvSpPr txBox="1"/>
            <p:nvPr/>
          </p:nvSpPr>
          <p:spPr>
            <a:xfrm>
              <a:off x="805600" y="4244325"/>
              <a:ext cx="34764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chemeClr val="dk2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Tasa de =</a:t>
              </a:r>
              <a:r>
                <a:rPr lang="es" sz="1200" u="sng">
                  <a:solidFill>
                    <a:schemeClr val="dk2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       # bits diferentes     _</a:t>
              </a:r>
              <a:endParaRPr sz="1200" u="sng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78" name="Google Shape;378;p40"/>
            <p:cNvSpPr txBox="1"/>
            <p:nvPr/>
          </p:nvSpPr>
          <p:spPr>
            <a:xfrm>
              <a:off x="895663" y="4432963"/>
              <a:ext cx="3126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chemeClr val="dk2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error          # </a:t>
              </a:r>
              <a:r>
                <a:rPr lang="es" sz="1200">
                  <a:solidFill>
                    <a:schemeClr val="dk2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bits seleccionados</a:t>
              </a:r>
              <a:endParaRPr sz="12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379" name="Google Shape;379;p40"/>
          <p:cNvSpPr/>
          <p:nvPr/>
        </p:nvSpPr>
        <p:spPr>
          <a:xfrm>
            <a:off x="5357725" y="2262275"/>
            <a:ext cx="3310187" cy="4216025"/>
          </a:xfrm>
          <a:custGeom>
            <a:rect b="b" l="l" r="r" t="t"/>
            <a:pathLst>
              <a:path extrusionOk="0" h="168641" w="130928">
                <a:moveTo>
                  <a:pt x="130928" y="13527"/>
                </a:moveTo>
                <a:lnTo>
                  <a:pt x="130757" y="168641"/>
                </a:lnTo>
                <a:lnTo>
                  <a:pt x="0" y="168638"/>
                </a:lnTo>
                <a:lnTo>
                  <a:pt x="0" y="288"/>
                </a:lnTo>
                <a:lnTo>
                  <a:pt x="65895" y="0"/>
                </a:lnTo>
                <a:lnTo>
                  <a:pt x="73376" y="13525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40"/>
          <p:cNvSpPr txBox="1"/>
          <p:nvPr/>
        </p:nvSpPr>
        <p:spPr>
          <a:xfrm>
            <a:off x="5522750" y="2614875"/>
            <a:ext cx="29235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4CCCC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Función más importante de la fase 3</a:t>
            </a:r>
            <a:endParaRPr sz="1300">
              <a:solidFill>
                <a:srgbClr val="F4CCCC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81" name="Google Shape;38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50650" y="2960775"/>
            <a:ext cx="3096023" cy="20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0"/>
          <p:cNvSpPr txBox="1"/>
          <p:nvPr/>
        </p:nvSpPr>
        <p:spPr>
          <a:xfrm>
            <a:off x="5487750" y="2238125"/>
            <a:ext cx="13599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9FC5E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Error_rate( )</a:t>
            </a:r>
            <a:endParaRPr sz="1800">
              <a:solidFill>
                <a:srgbClr val="9FC5E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3" name="Google Shape;383;p40"/>
          <p:cNvSpPr txBox="1"/>
          <p:nvPr/>
        </p:nvSpPr>
        <p:spPr>
          <a:xfrm>
            <a:off x="997275" y="4104475"/>
            <a:ext cx="35637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ABB2FC"/>
                </a:solidFill>
                <a:latin typeface="Comic Sans MS"/>
                <a:ea typeface="Comic Sans MS"/>
                <a:cs typeface="Comic Sans MS"/>
                <a:sym typeface="Comic Sans MS"/>
              </a:rPr>
              <a:t>Nota</a:t>
            </a:r>
            <a:r>
              <a:rPr lang="es" sz="1100">
                <a:solidFill>
                  <a:srgbClr val="ABB2FC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sz="1100">
              <a:solidFill>
                <a:srgbClr val="ABB2F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165100" lvl="0" marL="8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mic Sans MS"/>
              <a:buChar char="-"/>
            </a:pPr>
            <a:r>
              <a:rPr lang="es" sz="11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En caso de no haber espías la</a:t>
            </a:r>
            <a:r>
              <a:rPr lang="es" sz="11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 tasa de error será 0.</a:t>
            </a:r>
            <a:endParaRPr sz="11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165100" lvl="0" marL="8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mic Sans MS"/>
              <a:buChar char="-"/>
            </a:pPr>
            <a:r>
              <a:rPr lang="es" sz="11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Es recomendable abortar el proceso para una tasa de error mayor a 0.03</a:t>
            </a:r>
            <a:endParaRPr sz="11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1"/>
          <p:cNvPicPr preferRelativeResize="0"/>
          <p:nvPr/>
        </p:nvPicPr>
        <p:blipFill rotWithShape="1">
          <a:blip r:embed="rId3">
            <a:alphaModFix amt="42000"/>
          </a:blip>
          <a:srcRect b="50595" l="0" r="0" t="0"/>
          <a:stretch/>
        </p:blipFill>
        <p:spPr>
          <a:xfrm>
            <a:off x="476075" y="4078600"/>
            <a:ext cx="4123651" cy="11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1"/>
          <p:cNvSpPr txBox="1"/>
          <p:nvPr>
            <p:ph type="ctrTitle"/>
          </p:nvPr>
        </p:nvSpPr>
        <p:spPr>
          <a:xfrm flipH="1">
            <a:off x="594000" y="272225"/>
            <a:ext cx="86262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E599"/>
                </a:solidFill>
              </a:rPr>
              <a:t>Fase 4 - Obtención de la clave </a:t>
            </a:r>
            <a:endParaRPr sz="3000">
              <a:solidFill>
                <a:srgbClr val="FFE599"/>
              </a:solidFill>
            </a:endParaRPr>
          </a:p>
        </p:txBody>
      </p:sp>
      <p:sp>
        <p:nvSpPr>
          <p:cNvPr id="390" name="Google Shape;390;p41"/>
          <p:cNvSpPr txBox="1"/>
          <p:nvPr/>
        </p:nvSpPr>
        <p:spPr>
          <a:xfrm>
            <a:off x="628475" y="1087800"/>
            <a:ext cx="38493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Finalmente Alice y Bob obtienen una clave formada por los qubits que no han sido comparados por el canal público.</a:t>
            </a:r>
            <a:endParaRPr sz="13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1" name="Google Shape;391;p41"/>
          <p:cNvSpPr txBox="1"/>
          <p:nvPr/>
        </p:nvSpPr>
        <p:spPr>
          <a:xfrm>
            <a:off x="875450" y="4348900"/>
            <a:ext cx="3889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ABB2FC"/>
                </a:solidFill>
                <a:latin typeface="Comic Sans MS"/>
                <a:ea typeface="Comic Sans MS"/>
                <a:cs typeface="Comic Sans MS"/>
                <a:sym typeface="Comic Sans MS"/>
              </a:rPr>
              <a:t>Nota:</a:t>
            </a:r>
            <a:endParaRPr sz="1100">
              <a:solidFill>
                <a:srgbClr val="ABB2F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Luego, esta clave será usada para cifrar el mensaje.</a:t>
            </a:r>
            <a:endParaRPr sz="13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92" name="Google Shape;392;p41"/>
          <p:cNvGrpSpPr/>
          <p:nvPr/>
        </p:nvGrpSpPr>
        <p:grpSpPr>
          <a:xfrm rot="-5400000">
            <a:off x="1393742" y="639940"/>
            <a:ext cx="2316902" cy="4361787"/>
            <a:chOff x="5624525" y="-38100"/>
            <a:chExt cx="3165600" cy="5286374"/>
          </a:xfrm>
        </p:grpSpPr>
        <p:sp>
          <p:nvSpPr>
            <p:cNvPr id="393" name="Google Shape;393;p41"/>
            <p:cNvSpPr/>
            <p:nvPr/>
          </p:nvSpPr>
          <p:spPr>
            <a:xfrm rot="5400000">
              <a:off x="4771475" y="1272375"/>
              <a:ext cx="4857600" cy="2654400"/>
            </a:xfrm>
            <a:prstGeom prst="roundRect">
              <a:avLst>
                <a:gd fmla="val 13078" name="adj"/>
              </a:avLst>
            </a:prstGeom>
            <a:gradFill>
              <a:gsLst>
                <a:gs pos="0">
                  <a:srgbClr val="1D262D"/>
                </a:gs>
                <a:gs pos="100000">
                  <a:srgbClr val="000000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57150" rotWithShape="0" algn="bl" dir="5400000" dist="19050">
                <a:srgbClr val="30FCF1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4" name="Google Shape;394;p41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5624525" y="-38100"/>
              <a:ext cx="3165600" cy="5286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5" name="Google Shape;395;p41"/>
          <p:cNvSpPr/>
          <p:nvPr/>
        </p:nvSpPr>
        <p:spPr>
          <a:xfrm>
            <a:off x="5165225" y="590125"/>
            <a:ext cx="3448971" cy="4547826"/>
          </a:xfrm>
          <a:custGeom>
            <a:rect b="b" l="l" r="r" t="t"/>
            <a:pathLst>
              <a:path extrusionOk="0" h="168641" w="130928">
                <a:moveTo>
                  <a:pt x="130928" y="13527"/>
                </a:moveTo>
                <a:lnTo>
                  <a:pt x="130757" y="168641"/>
                </a:lnTo>
                <a:lnTo>
                  <a:pt x="0" y="168638"/>
                </a:lnTo>
                <a:lnTo>
                  <a:pt x="0" y="288"/>
                </a:lnTo>
                <a:lnTo>
                  <a:pt x="65895" y="0"/>
                </a:lnTo>
                <a:lnTo>
                  <a:pt x="73376" y="13525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396" name="Google Shape;396;p41"/>
          <p:cNvPicPr preferRelativeResize="0"/>
          <p:nvPr/>
        </p:nvPicPr>
        <p:blipFill rotWithShape="1">
          <a:blip r:embed="rId5">
            <a:alphaModFix/>
          </a:blip>
          <a:srcRect b="55118" l="0" r="0" t="0"/>
          <a:stretch/>
        </p:blipFill>
        <p:spPr>
          <a:xfrm>
            <a:off x="5238325" y="1339825"/>
            <a:ext cx="3302775" cy="9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1"/>
          <p:cNvPicPr preferRelativeResize="0"/>
          <p:nvPr/>
        </p:nvPicPr>
        <p:blipFill rotWithShape="1">
          <a:blip r:embed="rId6">
            <a:alphaModFix/>
          </a:blip>
          <a:srcRect b="0" l="4029" r="4604" t="0"/>
          <a:stretch/>
        </p:blipFill>
        <p:spPr>
          <a:xfrm>
            <a:off x="1152125" y="2031350"/>
            <a:ext cx="2814125" cy="15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1"/>
          <p:cNvSpPr/>
          <p:nvPr/>
        </p:nvSpPr>
        <p:spPr>
          <a:xfrm>
            <a:off x="5237250" y="2348525"/>
            <a:ext cx="3448971" cy="4095868"/>
          </a:xfrm>
          <a:custGeom>
            <a:rect b="b" l="l" r="r" t="t"/>
            <a:pathLst>
              <a:path extrusionOk="0" h="168641" w="130928">
                <a:moveTo>
                  <a:pt x="130928" y="13527"/>
                </a:moveTo>
                <a:lnTo>
                  <a:pt x="130757" y="168641"/>
                </a:lnTo>
                <a:lnTo>
                  <a:pt x="0" y="168638"/>
                </a:lnTo>
                <a:lnTo>
                  <a:pt x="0" y="288"/>
                </a:lnTo>
                <a:lnTo>
                  <a:pt x="65895" y="0"/>
                </a:lnTo>
                <a:lnTo>
                  <a:pt x="73376" y="13525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sp>
      <p:sp>
        <p:nvSpPr>
          <p:cNvPr id="399" name="Google Shape;399;p41"/>
          <p:cNvSpPr/>
          <p:nvPr/>
        </p:nvSpPr>
        <p:spPr>
          <a:xfrm>
            <a:off x="5310350" y="3695675"/>
            <a:ext cx="3448971" cy="4381293"/>
          </a:xfrm>
          <a:custGeom>
            <a:rect b="b" l="l" r="r" t="t"/>
            <a:pathLst>
              <a:path extrusionOk="0" h="168641" w="130928">
                <a:moveTo>
                  <a:pt x="130928" y="13527"/>
                </a:moveTo>
                <a:lnTo>
                  <a:pt x="130757" y="168641"/>
                </a:lnTo>
                <a:lnTo>
                  <a:pt x="0" y="168638"/>
                </a:lnTo>
                <a:lnTo>
                  <a:pt x="0" y="288"/>
                </a:lnTo>
                <a:lnTo>
                  <a:pt x="65895" y="0"/>
                </a:lnTo>
                <a:lnTo>
                  <a:pt x="73376" y="13525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93000"/>
              </a:srgbClr>
            </a:outerShdw>
          </a:effectLst>
        </p:spPr>
      </p:sp>
      <p:pic>
        <p:nvPicPr>
          <p:cNvPr id="400" name="Google Shape;400;p41"/>
          <p:cNvPicPr preferRelativeResize="0"/>
          <p:nvPr/>
        </p:nvPicPr>
        <p:blipFill rotWithShape="1">
          <a:blip r:embed="rId5">
            <a:alphaModFix/>
          </a:blip>
          <a:srcRect b="27463" l="0" r="0" t="44392"/>
          <a:stretch/>
        </p:blipFill>
        <p:spPr>
          <a:xfrm>
            <a:off x="5310338" y="3033850"/>
            <a:ext cx="3302775" cy="6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1"/>
          <p:cNvPicPr preferRelativeResize="0"/>
          <p:nvPr/>
        </p:nvPicPr>
        <p:blipFill rotWithShape="1">
          <a:blip r:embed="rId5">
            <a:alphaModFix/>
          </a:blip>
          <a:srcRect b="-436" l="0" r="0" t="72291"/>
          <a:stretch/>
        </p:blipFill>
        <p:spPr>
          <a:xfrm>
            <a:off x="5383450" y="4401725"/>
            <a:ext cx="3302775" cy="6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1"/>
          <p:cNvSpPr txBox="1"/>
          <p:nvPr/>
        </p:nvSpPr>
        <p:spPr>
          <a:xfrm>
            <a:off x="5310350" y="571475"/>
            <a:ext cx="11829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9FC5E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KeepBit( )</a:t>
            </a:r>
            <a:endParaRPr sz="1800">
              <a:solidFill>
                <a:srgbClr val="9FC5E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5386550" y="2333650"/>
            <a:ext cx="1413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9FC5E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ReplaceKey( )</a:t>
            </a:r>
            <a:endParaRPr sz="1800">
              <a:solidFill>
                <a:srgbClr val="9FC5E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4" name="Google Shape;404;p41"/>
          <p:cNvSpPr txBox="1"/>
          <p:nvPr/>
        </p:nvSpPr>
        <p:spPr>
          <a:xfrm>
            <a:off x="5448925" y="3695675"/>
            <a:ext cx="1413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9FC5E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ReplaceKey( )</a:t>
            </a:r>
            <a:endParaRPr sz="1800">
              <a:solidFill>
                <a:srgbClr val="9FC5E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5" name="Google Shape;405;p41"/>
          <p:cNvSpPr txBox="1"/>
          <p:nvPr/>
        </p:nvSpPr>
        <p:spPr>
          <a:xfrm>
            <a:off x="5257438" y="2717500"/>
            <a:ext cx="3561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4CCCC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Función de la clase Person usada en la fase 4</a:t>
            </a:r>
            <a:endParaRPr sz="1300">
              <a:solidFill>
                <a:srgbClr val="F4CCCC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6" name="Google Shape;406;p41"/>
          <p:cNvSpPr txBox="1"/>
          <p:nvPr/>
        </p:nvSpPr>
        <p:spPr>
          <a:xfrm>
            <a:off x="5198550" y="1002525"/>
            <a:ext cx="33546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4CCCC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Función de la clase Person usada en la fase 4</a:t>
            </a:r>
            <a:endParaRPr sz="1300">
              <a:solidFill>
                <a:srgbClr val="F4CCCC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7" name="Google Shape;407;p41"/>
          <p:cNvSpPr txBox="1"/>
          <p:nvPr/>
        </p:nvSpPr>
        <p:spPr>
          <a:xfrm>
            <a:off x="5313388" y="4079525"/>
            <a:ext cx="34491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4CCCC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Función de la clase Channel usada en la fase 4</a:t>
            </a:r>
            <a:endParaRPr sz="1300">
              <a:solidFill>
                <a:srgbClr val="F4CCCC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"/>
          <p:cNvSpPr txBox="1"/>
          <p:nvPr>
            <p:ph type="ctrTitle"/>
          </p:nvPr>
        </p:nvSpPr>
        <p:spPr>
          <a:xfrm>
            <a:off x="195350" y="3027800"/>
            <a:ext cx="5394900" cy="20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Luego de realizar el protocolo BB84 procederemos con el cifrado de Vernam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43"/>
          <p:cNvGrpSpPr/>
          <p:nvPr/>
        </p:nvGrpSpPr>
        <p:grpSpPr>
          <a:xfrm>
            <a:off x="239818" y="4681591"/>
            <a:ext cx="343835" cy="269608"/>
            <a:chOff x="-41694200" y="2382950"/>
            <a:chExt cx="317425" cy="248900"/>
          </a:xfrm>
        </p:grpSpPr>
        <p:sp>
          <p:nvSpPr>
            <p:cNvPr id="418" name="Google Shape;418;p43"/>
            <p:cNvSpPr/>
            <p:nvPr/>
          </p:nvSpPr>
          <p:spPr>
            <a:xfrm>
              <a:off x="-41694200" y="2382950"/>
              <a:ext cx="317425" cy="248900"/>
            </a:xfrm>
            <a:custGeom>
              <a:rect b="b" l="l" r="r" t="t"/>
              <a:pathLst>
                <a:path extrusionOk="0" h="9956" w="12697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3"/>
            <p:cNvSpPr/>
            <p:nvPr/>
          </p:nvSpPr>
          <p:spPr>
            <a:xfrm>
              <a:off x="-41586600" y="2425550"/>
              <a:ext cx="107450" cy="102925"/>
            </a:xfrm>
            <a:custGeom>
              <a:rect b="b" l="l" r="r" t="t"/>
              <a:pathLst>
                <a:path extrusionOk="0" h="4117" w="4298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43"/>
          <p:cNvSpPr/>
          <p:nvPr/>
        </p:nvSpPr>
        <p:spPr>
          <a:xfrm>
            <a:off x="4834700" y="2482375"/>
            <a:ext cx="3776618" cy="4216025"/>
          </a:xfrm>
          <a:custGeom>
            <a:rect b="b" l="l" r="r" t="t"/>
            <a:pathLst>
              <a:path extrusionOk="0" h="168641" w="130928">
                <a:moveTo>
                  <a:pt x="130928" y="13527"/>
                </a:moveTo>
                <a:lnTo>
                  <a:pt x="130757" y="168641"/>
                </a:lnTo>
                <a:lnTo>
                  <a:pt x="0" y="168638"/>
                </a:lnTo>
                <a:lnTo>
                  <a:pt x="0" y="288"/>
                </a:lnTo>
                <a:lnTo>
                  <a:pt x="65895" y="0"/>
                </a:lnTo>
                <a:lnTo>
                  <a:pt x="73376" y="13525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421" name="Google Shape;421;p43"/>
          <p:cNvPicPr preferRelativeResize="0"/>
          <p:nvPr/>
        </p:nvPicPr>
        <p:blipFill rotWithShape="1">
          <a:blip r:embed="rId3">
            <a:alphaModFix/>
          </a:blip>
          <a:srcRect b="45764" l="0" r="0" t="0"/>
          <a:stretch/>
        </p:blipFill>
        <p:spPr>
          <a:xfrm>
            <a:off x="5014075" y="3381550"/>
            <a:ext cx="3433251" cy="1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3"/>
          <p:cNvSpPr txBox="1"/>
          <p:nvPr/>
        </p:nvSpPr>
        <p:spPr>
          <a:xfrm>
            <a:off x="4958100" y="2482375"/>
            <a:ext cx="1317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9FC5E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Resizekey( )</a:t>
            </a:r>
            <a:endParaRPr sz="1800">
              <a:solidFill>
                <a:srgbClr val="9FC5E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23" name="Google Shape;423;p43"/>
          <p:cNvPicPr preferRelativeResize="0"/>
          <p:nvPr/>
        </p:nvPicPr>
        <p:blipFill rotWithShape="1">
          <a:blip r:embed="rId4">
            <a:alphaModFix amt="42000"/>
          </a:blip>
          <a:srcRect b="0" l="0" r="0" t="0"/>
          <a:stretch/>
        </p:blipFill>
        <p:spPr>
          <a:xfrm>
            <a:off x="481325" y="1411600"/>
            <a:ext cx="3889799" cy="2244678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3"/>
          <p:cNvSpPr txBox="1"/>
          <p:nvPr/>
        </p:nvSpPr>
        <p:spPr>
          <a:xfrm>
            <a:off x="951650" y="1910500"/>
            <a:ext cx="30438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ABB2FC"/>
                </a:solidFill>
                <a:latin typeface="Comic Sans MS"/>
                <a:ea typeface="Comic Sans MS"/>
                <a:cs typeface="Comic Sans MS"/>
                <a:sym typeface="Comic Sans MS"/>
              </a:rPr>
              <a:t>Nota:</a:t>
            </a:r>
            <a:endParaRPr sz="1300">
              <a:solidFill>
                <a:srgbClr val="ABB2F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En el caso de que la clave y el mensaje no coincidan en tamaño, la función resizekey() se encargará de igualar la longitud de ellas.</a:t>
            </a:r>
            <a:endParaRPr sz="1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5" name="Google Shape;425;p43"/>
          <p:cNvSpPr txBox="1"/>
          <p:nvPr/>
        </p:nvSpPr>
        <p:spPr>
          <a:xfrm>
            <a:off x="4978275" y="2943513"/>
            <a:ext cx="25785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4CCCC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Función para redimensionar la clave</a:t>
            </a:r>
            <a:endParaRPr sz="1300">
              <a:solidFill>
                <a:srgbClr val="F4CCCC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6" name="Google Shape;426;p43"/>
          <p:cNvSpPr txBox="1"/>
          <p:nvPr>
            <p:ph idx="3" type="ctrTitle"/>
          </p:nvPr>
        </p:nvSpPr>
        <p:spPr>
          <a:xfrm flipH="1">
            <a:off x="517800" y="272225"/>
            <a:ext cx="86262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E599"/>
                </a:solidFill>
              </a:rPr>
              <a:t>Fase 5 - Cifrado de Vernam </a:t>
            </a:r>
            <a:endParaRPr sz="3000">
              <a:solidFill>
                <a:srgbClr val="FFE59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44"/>
          <p:cNvGrpSpPr/>
          <p:nvPr/>
        </p:nvGrpSpPr>
        <p:grpSpPr>
          <a:xfrm rot="-5400000">
            <a:off x="1578652" y="1543729"/>
            <a:ext cx="2559704" cy="4567956"/>
            <a:chOff x="5624525" y="-38100"/>
            <a:chExt cx="3165600" cy="5286374"/>
          </a:xfrm>
        </p:grpSpPr>
        <p:sp>
          <p:nvSpPr>
            <p:cNvPr id="432" name="Google Shape;432;p44"/>
            <p:cNvSpPr/>
            <p:nvPr/>
          </p:nvSpPr>
          <p:spPr>
            <a:xfrm rot="5400000">
              <a:off x="4771475" y="1272375"/>
              <a:ext cx="4857600" cy="2654400"/>
            </a:xfrm>
            <a:prstGeom prst="roundRect">
              <a:avLst>
                <a:gd fmla="val 13078" name="adj"/>
              </a:avLst>
            </a:prstGeom>
            <a:gradFill>
              <a:gsLst>
                <a:gs pos="0">
                  <a:srgbClr val="1D262D"/>
                </a:gs>
                <a:gs pos="100000">
                  <a:srgbClr val="000000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57150" rotWithShape="0" algn="bl" dir="5400000" dist="19050">
                <a:srgbClr val="30FCF1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3" name="Google Shape;433;p44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5624525" y="-38100"/>
              <a:ext cx="3165600" cy="5286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4" name="Google Shape;434;p44"/>
          <p:cNvSpPr/>
          <p:nvPr/>
        </p:nvSpPr>
        <p:spPr>
          <a:xfrm>
            <a:off x="5757050" y="2915300"/>
            <a:ext cx="2699735" cy="4020401"/>
          </a:xfrm>
          <a:custGeom>
            <a:rect b="b" l="l" r="r" t="t"/>
            <a:pathLst>
              <a:path extrusionOk="0" h="168641" w="130928">
                <a:moveTo>
                  <a:pt x="130928" y="13527"/>
                </a:moveTo>
                <a:lnTo>
                  <a:pt x="130757" y="168641"/>
                </a:lnTo>
                <a:lnTo>
                  <a:pt x="0" y="168638"/>
                </a:lnTo>
                <a:lnTo>
                  <a:pt x="0" y="288"/>
                </a:lnTo>
                <a:lnTo>
                  <a:pt x="65895" y="0"/>
                </a:lnTo>
                <a:lnTo>
                  <a:pt x="73376" y="13525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44"/>
          <p:cNvSpPr txBox="1"/>
          <p:nvPr>
            <p:ph type="ctrTitle"/>
          </p:nvPr>
        </p:nvSpPr>
        <p:spPr>
          <a:xfrm flipH="1">
            <a:off x="517800" y="424625"/>
            <a:ext cx="86262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E599"/>
                </a:solidFill>
              </a:rPr>
              <a:t>Fase 5 - Cifrado de Vernam </a:t>
            </a:r>
            <a:endParaRPr sz="3000">
              <a:solidFill>
                <a:srgbClr val="FFE599"/>
              </a:solidFill>
            </a:endParaRPr>
          </a:p>
        </p:txBody>
      </p:sp>
      <p:sp>
        <p:nvSpPr>
          <p:cNvPr id="436" name="Google Shape;436;p44"/>
          <p:cNvSpPr txBox="1"/>
          <p:nvPr/>
        </p:nvSpPr>
        <p:spPr>
          <a:xfrm>
            <a:off x="1092800" y="1351775"/>
            <a:ext cx="14973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Primero, se convierte el mensaje a binario </a:t>
            </a:r>
            <a:r>
              <a:rPr lang="es" sz="13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 acuerdo al</a:t>
            </a:r>
            <a:r>
              <a:rPr lang="es" sz="13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código ascii.</a:t>
            </a:r>
            <a:endParaRPr sz="13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37" name="Google Shape;437;p44"/>
          <p:cNvPicPr preferRelativeResize="0"/>
          <p:nvPr/>
        </p:nvPicPr>
        <p:blipFill rotWithShape="1">
          <a:blip r:embed="rId4">
            <a:alphaModFix/>
          </a:blip>
          <a:srcRect b="0" l="0" r="31370" t="57510"/>
          <a:stretch/>
        </p:blipFill>
        <p:spPr>
          <a:xfrm>
            <a:off x="5866350" y="3610875"/>
            <a:ext cx="2464524" cy="136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4"/>
          <p:cNvPicPr preferRelativeResize="0"/>
          <p:nvPr/>
        </p:nvPicPr>
        <p:blipFill rotWithShape="1">
          <a:blip r:embed="rId5">
            <a:alphaModFix/>
          </a:blip>
          <a:srcRect b="13944" l="11572" r="8337" t="13083"/>
          <a:stretch/>
        </p:blipFill>
        <p:spPr>
          <a:xfrm>
            <a:off x="1396550" y="2945150"/>
            <a:ext cx="2933700" cy="175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4"/>
          <p:cNvSpPr txBox="1"/>
          <p:nvPr/>
        </p:nvSpPr>
        <p:spPr>
          <a:xfrm>
            <a:off x="3250175" y="1251725"/>
            <a:ext cx="19185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Luego, el programa realiza la operación XOR entre el  mensaje en binario y la clave redimensionada para encriptar el mensaje.</a:t>
            </a:r>
            <a:endParaRPr sz="13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0" name="Google Shape;440;p44"/>
          <p:cNvSpPr txBox="1"/>
          <p:nvPr/>
        </p:nvSpPr>
        <p:spPr>
          <a:xfrm>
            <a:off x="5828750" y="1251725"/>
            <a:ext cx="17031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Por último,</a:t>
            </a:r>
            <a:r>
              <a:rPr lang="es" sz="13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desencripta el mensaje realizando un XOR entre el mensaje encriptado y la clave redimensionada.</a:t>
            </a:r>
            <a:endParaRPr sz="13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41" name="Google Shape;44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2789112" y="1381050"/>
            <a:ext cx="262075" cy="8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5367687" y="1381050"/>
            <a:ext cx="262075" cy="8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4"/>
          <p:cNvSpPr txBox="1"/>
          <p:nvPr/>
        </p:nvSpPr>
        <p:spPr>
          <a:xfrm>
            <a:off x="5948700" y="2879825"/>
            <a:ext cx="11829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9FC5E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XOR( )</a:t>
            </a:r>
            <a:endParaRPr sz="1800">
              <a:solidFill>
                <a:srgbClr val="9FC5E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4" name="Google Shape;444;p44"/>
          <p:cNvSpPr txBox="1"/>
          <p:nvPr/>
        </p:nvSpPr>
        <p:spPr>
          <a:xfrm>
            <a:off x="5797425" y="3250475"/>
            <a:ext cx="25785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4CCCC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Función más importante de la fase 5.</a:t>
            </a:r>
            <a:endParaRPr sz="1300">
              <a:solidFill>
                <a:srgbClr val="F4CCCC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4837600" y="1371600"/>
            <a:ext cx="2514300" cy="23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300"/>
              </a:spcBef>
              <a:spcAft>
                <a:spcPts val="0"/>
              </a:spcAft>
              <a:buNone/>
            </a:pPr>
            <a:r>
              <a:rPr lang="es" sz="1300"/>
              <a:t>Durante muchos años, las personas han necesitado mandar mensajes ocultos, razón por la cual surge la criptografía clásica, sin embargo, a pesar de los avances logrados por la criptografía clásica, estos no resultaron ser totalmente infalibles, es por eso que recurrimos a técnicas más avanzadas como la criptografía cuántica</a:t>
            </a:r>
            <a:endParaRPr sz="1300"/>
          </a:p>
        </p:txBody>
      </p:sp>
      <p:sp>
        <p:nvSpPr>
          <p:cNvPr id="135" name="Google Shape;135;p18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5"/>
          <p:cNvSpPr/>
          <p:nvPr/>
        </p:nvSpPr>
        <p:spPr>
          <a:xfrm>
            <a:off x="1519900" y="1178850"/>
            <a:ext cx="5968800" cy="3367500"/>
          </a:xfrm>
          <a:prstGeom prst="roundRect">
            <a:avLst>
              <a:gd fmla="val 5948" name="adj"/>
            </a:avLst>
          </a:prstGeom>
          <a:gradFill>
            <a:gsLst>
              <a:gs pos="0">
                <a:srgbClr val="1D262D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bl" dir="5400000" dist="19050">
              <a:srgbClr val="30FCF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/>
          <p:nvPr/>
        </p:nvSpPr>
        <p:spPr>
          <a:xfrm>
            <a:off x="827275" y="4402550"/>
            <a:ext cx="7344900" cy="143700"/>
          </a:xfrm>
          <a:prstGeom prst="roundRect">
            <a:avLst>
              <a:gd fmla="val 5948" name="adj"/>
            </a:avLst>
          </a:prstGeom>
          <a:gradFill>
            <a:gsLst>
              <a:gs pos="0">
                <a:srgbClr val="1D262D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bl" dir="5400000" dist="19050">
              <a:srgbClr val="30FCF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5"/>
          <p:cNvSpPr/>
          <p:nvPr/>
        </p:nvSpPr>
        <p:spPr>
          <a:xfrm>
            <a:off x="1514475" y="1162050"/>
            <a:ext cx="5972100" cy="3381300"/>
          </a:xfrm>
          <a:prstGeom prst="roundRect">
            <a:avLst>
              <a:gd fmla="val 6764" name="adj"/>
            </a:avLst>
          </a:prstGeom>
          <a:gradFill>
            <a:gsLst>
              <a:gs pos="0">
                <a:srgbClr val="1D262D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bl" dir="5400000" dist="19050">
              <a:srgbClr val="30FCF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 txBox="1"/>
          <p:nvPr>
            <p:ph type="ctrTitle"/>
          </p:nvPr>
        </p:nvSpPr>
        <p:spPr>
          <a:xfrm flipH="1">
            <a:off x="609600" y="381000"/>
            <a:ext cx="2451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SIMULACIÓN</a:t>
            </a:r>
            <a:endParaRPr/>
          </a:p>
        </p:txBody>
      </p:sp>
      <p:grpSp>
        <p:nvGrpSpPr>
          <p:cNvPr id="453" name="Google Shape;453;p45"/>
          <p:cNvGrpSpPr/>
          <p:nvPr/>
        </p:nvGrpSpPr>
        <p:grpSpPr>
          <a:xfrm>
            <a:off x="8534463" y="4648265"/>
            <a:ext cx="457431" cy="381105"/>
            <a:chOff x="-3137650" y="2067900"/>
            <a:chExt cx="291450" cy="256775"/>
          </a:xfrm>
        </p:grpSpPr>
        <p:sp>
          <p:nvSpPr>
            <p:cNvPr id="454" name="Google Shape;454;p45"/>
            <p:cNvSpPr/>
            <p:nvPr/>
          </p:nvSpPr>
          <p:spPr>
            <a:xfrm>
              <a:off x="-3137650" y="2067900"/>
              <a:ext cx="291450" cy="187475"/>
            </a:xfrm>
            <a:custGeom>
              <a:rect b="b" l="l" r="r" t="t"/>
              <a:pathLst>
                <a:path extrusionOk="0" h="7499" w="11658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-3137650" y="2273475"/>
              <a:ext cx="291450" cy="51200"/>
            </a:xfrm>
            <a:custGeom>
              <a:rect b="b" l="l" r="r" t="t"/>
              <a:pathLst>
                <a:path extrusionOk="0" h="2048" w="11658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-3035250" y="2103000"/>
              <a:ext cx="104000" cy="118500"/>
            </a:xfrm>
            <a:custGeom>
              <a:rect b="b" l="l" r="r" t="t"/>
              <a:pathLst>
                <a:path extrusionOk="0" h="4740" w="416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45"/>
          <p:cNvSpPr/>
          <p:nvPr/>
        </p:nvSpPr>
        <p:spPr>
          <a:xfrm>
            <a:off x="827050" y="4410075"/>
            <a:ext cx="7345500" cy="133200"/>
          </a:xfrm>
          <a:prstGeom prst="roundRect">
            <a:avLst>
              <a:gd fmla="val 8996" name="adj"/>
            </a:avLst>
          </a:prstGeom>
          <a:gradFill>
            <a:gsLst>
              <a:gs pos="0">
                <a:srgbClr val="1D262D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bl" dir="5400000" dist="19050">
              <a:srgbClr val="30FCF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990600"/>
            <a:ext cx="7772401" cy="380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8150" y="1407550"/>
            <a:ext cx="5503176" cy="27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6"/>
          <p:cNvSpPr txBox="1"/>
          <p:nvPr>
            <p:ph type="ctrTitle"/>
          </p:nvPr>
        </p:nvSpPr>
        <p:spPr>
          <a:xfrm flipH="1">
            <a:off x="3661550" y="4235475"/>
            <a:ext cx="639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500">
                <a:latin typeface="Caveat"/>
                <a:ea typeface="Caveat"/>
                <a:cs typeface="Caveat"/>
                <a:sym typeface="Caveat"/>
              </a:rPr>
              <a:t>THANKS</a:t>
            </a:r>
            <a:endParaRPr b="1" sz="65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/>
        </p:nvSpPr>
        <p:spPr>
          <a:xfrm>
            <a:off x="477925" y="464675"/>
            <a:ext cx="6099000" cy="1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8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Protocolo  </a:t>
            </a:r>
            <a:r>
              <a:rPr lang="es" sz="103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           </a:t>
            </a:r>
            <a:endParaRPr sz="103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3780475" y="2474300"/>
            <a:ext cx="4581300" cy="20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BB84</a:t>
            </a:r>
            <a:r>
              <a:rPr lang="es" sz="10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142" name="Google Shape;142;p19"/>
          <p:cNvGrpSpPr/>
          <p:nvPr/>
        </p:nvGrpSpPr>
        <p:grpSpPr>
          <a:xfrm>
            <a:off x="815122" y="2558648"/>
            <a:ext cx="2140805" cy="2192272"/>
            <a:chOff x="-6690625" y="3631325"/>
            <a:chExt cx="307225" cy="292225"/>
          </a:xfrm>
        </p:grpSpPr>
        <p:sp>
          <p:nvSpPr>
            <p:cNvPr id="143" name="Google Shape;143;p19"/>
            <p:cNvSpPr/>
            <p:nvPr/>
          </p:nvSpPr>
          <p:spPr>
            <a:xfrm>
              <a:off x="-6690625" y="3631325"/>
              <a:ext cx="222925" cy="292225"/>
            </a:xfrm>
            <a:custGeom>
              <a:rect b="b" l="l" r="r" t="t"/>
              <a:pathLst>
                <a:path extrusionOk="0" h="11689" w="8917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-6604350" y="3832175"/>
              <a:ext cx="58675" cy="56550"/>
            </a:xfrm>
            <a:custGeom>
              <a:rect b="b" l="l" r="r" t="t"/>
              <a:pathLst>
                <a:path extrusionOk="0" h="2262" w="2347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-6470875" y="3684775"/>
              <a:ext cx="87475" cy="71800"/>
            </a:xfrm>
            <a:custGeom>
              <a:rect b="b" l="l" r="r" t="t"/>
              <a:pathLst>
                <a:path extrusionOk="0" h="2872" w="3499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-6578775" y="3721900"/>
              <a:ext cx="143375" cy="143375"/>
            </a:xfrm>
            <a:custGeom>
              <a:rect b="b" l="l" r="r" t="t"/>
              <a:pathLst>
                <a:path extrusionOk="0" h="5735" w="5735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00"/>
                </a:solidFill>
              </a:endParaRPr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-6685100" y="3636850"/>
              <a:ext cx="47275" cy="46475"/>
            </a:xfrm>
            <a:custGeom>
              <a:rect b="b" l="l" r="r" t="t"/>
              <a:pathLst>
                <a:path extrusionOk="0" h="1859" w="1891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 title="av"/>
          <p:cNvSpPr txBox="1"/>
          <p:nvPr/>
        </p:nvSpPr>
        <p:spPr>
          <a:xfrm>
            <a:off x="390925" y="532325"/>
            <a:ext cx="8041200" cy="97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Primero p</a:t>
            </a:r>
            <a:r>
              <a:rPr b="1" lang="es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resentamos a nuestros</a:t>
            </a:r>
            <a:endParaRPr b="1"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protagonistas :</a:t>
            </a:r>
            <a:endParaRPr b="1"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53" name="Google Shape;153;p20"/>
          <p:cNvGrpSpPr/>
          <p:nvPr/>
        </p:nvGrpSpPr>
        <p:grpSpPr>
          <a:xfrm>
            <a:off x="872152" y="1837538"/>
            <a:ext cx="1377532" cy="1158530"/>
            <a:chOff x="-57568775" y="3198925"/>
            <a:chExt cx="318225" cy="318225"/>
          </a:xfrm>
        </p:grpSpPr>
        <p:sp>
          <p:nvSpPr>
            <p:cNvPr id="154" name="Google Shape;154;p20"/>
            <p:cNvSpPr/>
            <p:nvPr/>
          </p:nvSpPr>
          <p:spPr>
            <a:xfrm>
              <a:off x="-57530950" y="337377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E95E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69138"/>
                </a:solidFill>
              </a:endParaRPr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-57568775" y="3406850"/>
              <a:ext cx="99275" cy="110300"/>
            </a:xfrm>
            <a:custGeom>
              <a:rect b="b" l="l" r="r" t="t"/>
              <a:pathLst>
                <a:path extrusionOk="0" h="4412" w="3971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69138"/>
                </a:solidFill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-57494725" y="3254850"/>
              <a:ext cx="207175" cy="262300"/>
            </a:xfrm>
            <a:custGeom>
              <a:rect b="b" l="l" r="r" t="t"/>
              <a:pathLst>
                <a:path extrusionOk="0" h="10492" w="8287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E95E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69138"/>
                </a:solidFill>
              </a:endParaRPr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-57269475" y="3372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E95E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69138"/>
                </a:solidFill>
              </a:endParaRPr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-57436450" y="3198925"/>
              <a:ext cx="185900" cy="154400"/>
            </a:xfrm>
            <a:custGeom>
              <a:rect b="b" l="l" r="r" t="t"/>
              <a:pathLst>
                <a:path extrusionOk="0" h="6176" w="7436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69138"/>
                </a:solidFill>
              </a:endParaRPr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-57530953" y="3206695"/>
              <a:ext cx="99278" cy="154394"/>
            </a:xfrm>
            <a:custGeom>
              <a:rect b="b" l="l" r="r" t="t"/>
              <a:pathLst>
                <a:path extrusionOk="0" h="5956" w="3119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69138"/>
                </a:solidFill>
              </a:endParaRPr>
            </a:p>
          </p:txBody>
        </p:sp>
      </p:grpSp>
      <p:grpSp>
        <p:nvGrpSpPr>
          <p:cNvPr id="160" name="Google Shape;160;p20"/>
          <p:cNvGrpSpPr/>
          <p:nvPr/>
        </p:nvGrpSpPr>
        <p:grpSpPr>
          <a:xfrm>
            <a:off x="3620160" y="1823511"/>
            <a:ext cx="1335237" cy="1186609"/>
            <a:chOff x="-55576850" y="3198125"/>
            <a:chExt cx="279625" cy="319024"/>
          </a:xfrm>
        </p:grpSpPr>
        <p:sp>
          <p:nvSpPr>
            <p:cNvPr id="161" name="Google Shape;161;p20"/>
            <p:cNvSpPr/>
            <p:nvPr/>
          </p:nvSpPr>
          <p:spPr>
            <a:xfrm>
              <a:off x="-55576850" y="33359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E95E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-55539850" y="3198125"/>
              <a:ext cx="206375" cy="99275"/>
            </a:xfrm>
            <a:custGeom>
              <a:rect b="b" l="l" r="r" t="t"/>
              <a:pathLst>
                <a:path extrusionOk="0" h="3971" w="8255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-55539851" y="3247345"/>
              <a:ext cx="204800" cy="269804"/>
            </a:xfrm>
            <a:custGeom>
              <a:rect b="b" l="l" r="r" t="t"/>
              <a:pathLst>
                <a:path extrusionOk="0" h="9673" w="8192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E95E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-55316150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E95E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20"/>
          <p:cNvGrpSpPr/>
          <p:nvPr/>
        </p:nvGrpSpPr>
        <p:grpSpPr>
          <a:xfrm>
            <a:off x="6482411" y="1848770"/>
            <a:ext cx="1315479" cy="1200452"/>
            <a:chOff x="-55202750" y="3198925"/>
            <a:chExt cx="318225" cy="316650"/>
          </a:xfrm>
        </p:grpSpPr>
        <p:sp>
          <p:nvSpPr>
            <p:cNvPr id="166" name="Google Shape;166;p20"/>
            <p:cNvSpPr/>
            <p:nvPr/>
          </p:nvSpPr>
          <p:spPr>
            <a:xfrm>
              <a:off x="-55143494" y="3255328"/>
              <a:ext cx="199719" cy="222064"/>
            </a:xfrm>
            <a:custGeom>
              <a:rect b="b" l="l" r="r" t="t"/>
              <a:pathLst>
                <a:path extrusionOk="0" h="6743" w="6711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E95E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-55202750" y="3198925"/>
              <a:ext cx="318225" cy="316650"/>
            </a:xfrm>
            <a:custGeom>
              <a:rect b="b" l="l" r="r" t="t"/>
              <a:pathLst>
                <a:path extrusionOk="0" h="12666" w="12729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20"/>
          <p:cNvSpPr txBox="1"/>
          <p:nvPr/>
        </p:nvSpPr>
        <p:spPr>
          <a:xfrm>
            <a:off x="780175" y="3290100"/>
            <a:ext cx="18732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Alice: </a:t>
            </a:r>
            <a:r>
              <a:rPr b="1" lang="es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Emisor</a:t>
            </a:r>
            <a:r>
              <a:rPr lang="es" sz="27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endParaRPr sz="27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3394399" y="3290100"/>
            <a:ext cx="18732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Bob: </a:t>
            </a:r>
            <a:r>
              <a:rPr b="1" lang="es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Receptor</a:t>
            </a:r>
            <a:endParaRPr b="1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6161025" y="3290100"/>
            <a:ext cx="1996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Eva</a:t>
            </a:r>
            <a:r>
              <a:rPr lang="es" sz="27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: </a:t>
            </a:r>
            <a:endParaRPr sz="27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Espía </a:t>
            </a:r>
            <a:endParaRPr b="1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1" name="Google Shape;171;p20"/>
          <p:cNvSpPr/>
          <p:nvPr/>
        </p:nvSpPr>
        <p:spPr>
          <a:xfrm>
            <a:off x="390937" y="1571975"/>
            <a:ext cx="2339961" cy="1689663"/>
          </a:xfrm>
          <a:custGeom>
            <a:rect b="b" l="l" r="r" t="t"/>
            <a:pathLst>
              <a:path extrusionOk="0" h="11815" w="11815">
                <a:moveTo>
                  <a:pt x="5861" y="693"/>
                </a:moveTo>
                <a:cubicBezTo>
                  <a:pt x="7247" y="693"/>
                  <a:pt x="8570" y="1260"/>
                  <a:pt x="9578" y="2237"/>
                </a:cubicBezTo>
                <a:cubicBezTo>
                  <a:pt x="10555" y="3214"/>
                  <a:pt x="11090" y="4537"/>
                  <a:pt x="11090" y="5955"/>
                </a:cubicBezTo>
                <a:cubicBezTo>
                  <a:pt x="11090" y="7309"/>
                  <a:pt x="10586" y="8632"/>
                  <a:pt x="9578" y="9641"/>
                </a:cubicBezTo>
                <a:cubicBezTo>
                  <a:pt x="8570" y="10617"/>
                  <a:pt x="7278" y="11184"/>
                  <a:pt x="5861" y="11184"/>
                </a:cubicBezTo>
                <a:cubicBezTo>
                  <a:pt x="4474" y="11184"/>
                  <a:pt x="3151" y="10617"/>
                  <a:pt x="2174" y="9641"/>
                </a:cubicBezTo>
                <a:cubicBezTo>
                  <a:pt x="1166" y="8664"/>
                  <a:pt x="631" y="7372"/>
                  <a:pt x="631" y="5955"/>
                </a:cubicBezTo>
                <a:cubicBezTo>
                  <a:pt x="631" y="4568"/>
                  <a:pt x="1166" y="3214"/>
                  <a:pt x="2174" y="2237"/>
                </a:cubicBezTo>
                <a:cubicBezTo>
                  <a:pt x="3151" y="1260"/>
                  <a:pt x="4443" y="693"/>
                  <a:pt x="5861" y="693"/>
                </a:cubicBezTo>
                <a:close/>
                <a:moveTo>
                  <a:pt x="5892" y="0"/>
                </a:moveTo>
                <a:cubicBezTo>
                  <a:pt x="4317" y="0"/>
                  <a:pt x="2836" y="630"/>
                  <a:pt x="1733" y="1733"/>
                </a:cubicBezTo>
                <a:cubicBezTo>
                  <a:pt x="631" y="2836"/>
                  <a:pt x="1" y="4316"/>
                  <a:pt x="1" y="5891"/>
                </a:cubicBezTo>
                <a:cubicBezTo>
                  <a:pt x="1" y="7467"/>
                  <a:pt x="631" y="8979"/>
                  <a:pt x="1733" y="10082"/>
                </a:cubicBezTo>
                <a:cubicBezTo>
                  <a:pt x="2836" y="11184"/>
                  <a:pt x="4317" y="11814"/>
                  <a:pt x="5892" y="11814"/>
                </a:cubicBezTo>
                <a:cubicBezTo>
                  <a:pt x="7467" y="11814"/>
                  <a:pt x="8980" y="11184"/>
                  <a:pt x="10082" y="10082"/>
                </a:cubicBezTo>
                <a:cubicBezTo>
                  <a:pt x="11185" y="8979"/>
                  <a:pt x="11815" y="7467"/>
                  <a:pt x="11815" y="5891"/>
                </a:cubicBezTo>
                <a:cubicBezTo>
                  <a:pt x="11815" y="4379"/>
                  <a:pt x="11185" y="2867"/>
                  <a:pt x="10082" y="1733"/>
                </a:cubicBezTo>
                <a:cubicBezTo>
                  <a:pt x="8980" y="630"/>
                  <a:pt x="7467" y="0"/>
                  <a:pt x="5892" y="0"/>
                </a:cubicBezTo>
                <a:close/>
              </a:path>
            </a:pathLst>
          </a:custGeom>
          <a:solidFill>
            <a:srgbClr val="F7D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3180562" y="1571987"/>
            <a:ext cx="2339961" cy="1689663"/>
          </a:xfrm>
          <a:custGeom>
            <a:rect b="b" l="l" r="r" t="t"/>
            <a:pathLst>
              <a:path extrusionOk="0" h="11815" w="11815">
                <a:moveTo>
                  <a:pt x="5861" y="693"/>
                </a:moveTo>
                <a:cubicBezTo>
                  <a:pt x="7247" y="693"/>
                  <a:pt x="8570" y="1260"/>
                  <a:pt x="9578" y="2237"/>
                </a:cubicBezTo>
                <a:cubicBezTo>
                  <a:pt x="10555" y="3214"/>
                  <a:pt x="11090" y="4537"/>
                  <a:pt x="11090" y="5955"/>
                </a:cubicBezTo>
                <a:cubicBezTo>
                  <a:pt x="11090" y="7309"/>
                  <a:pt x="10586" y="8632"/>
                  <a:pt x="9578" y="9641"/>
                </a:cubicBezTo>
                <a:cubicBezTo>
                  <a:pt x="8570" y="10617"/>
                  <a:pt x="7278" y="11184"/>
                  <a:pt x="5861" y="11184"/>
                </a:cubicBezTo>
                <a:cubicBezTo>
                  <a:pt x="4474" y="11184"/>
                  <a:pt x="3151" y="10617"/>
                  <a:pt x="2174" y="9641"/>
                </a:cubicBezTo>
                <a:cubicBezTo>
                  <a:pt x="1166" y="8664"/>
                  <a:pt x="631" y="7372"/>
                  <a:pt x="631" y="5955"/>
                </a:cubicBezTo>
                <a:cubicBezTo>
                  <a:pt x="631" y="4568"/>
                  <a:pt x="1166" y="3214"/>
                  <a:pt x="2174" y="2237"/>
                </a:cubicBezTo>
                <a:cubicBezTo>
                  <a:pt x="3151" y="1260"/>
                  <a:pt x="4443" y="693"/>
                  <a:pt x="5861" y="693"/>
                </a:cubicBezTo>
                <a:close/>
                <a:moveTo>
                  <a:pt x="5892" y="0"/>
                </a:moveTo>
                <a:cubicBezTo>
                  <a:pt x="4317" y="0"/>
                  <a:pt x="2836" y="630"/>
                  <a:pt x="1733" y="1733"/>
                </a:cubicBezTo>
                <a:cubicBezTo>
                  <a:pt x="631" y="2836"/>
                  <a:pt x="1" y="4316"/>
                  <a:pt x="1" y="5891"/>
                </a:cubicBezTo>
                <a:cubicBezTo>
                  <a:pt x="1" y="7467"/>
                  <a:pt x="631" y="8979"/>
                  <a:pt x="1733" y="10082"/>
                </a:cubicBezTo>
                <a:cubicBezTo>
                  <a:pt x="2836" y="11184"/>
                  <a:pt x="4317" y="11814"/>
                  <a:pt x="5892" y="11814"/>
                </a:cubicBezTo>
                <a:cubicBezTo>
                  <a:pt x="7467" y="11814"/>
                  <a:pt x="8980" y="11184"/>
                  <a:pt x="10082" y="10082"/>
                </a:cubicBezTo>
                <a:cubicBezTo>
                  <a:pt x="11185" y="8979"/>
                  <a:pt x="11815" y="7467"/>
                  <a:pt x="11815" y="5891"/>
                </a:cubicBezTo>
                <a:cubicBezTo>
                  <a:pt x="11815" y="4379"/>
                  <a:pt x="11185" y="2867"/>
                  <a:pt x="10082" y="1733"/>
                </a:cubicBezTo>
                <a:cubicBezTo>
                  <a:pt x="8980" y="630"/>
                  <a:pt x="7467" y="0"/>
                  <a:pt x="5892" y="0"/>
                </a:cubicBezTo>
                <a:close/>
              </a:path>
            </a:pathLst>
          </a:custGeom>
          <a:solidFill>
            <a:srgbClr val="F7D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5970175" y="1604162"/>
            <a:ext cx="2339961" cy="1689663"/>
          </a:xfrm>
          <a:custGeom>
            <a:rect b="b" l="l" r="r" t="t"/>
            <a:pathLst>
              <a:path extrusionOk="0" h="11815" w="11815">
                <a:moveTo>
                  <a:pt x="5861" y="693"/>
                </a:moveTo>
                <a:cubicBezTo>
                  <a:pt x="7247" y="693"/>
                  <a:pt x="8570" y="1260"/>
                  <a:pt x="9578" y="2237"/>
                </a:cubicBezTo>
                <a:cubicBezTo>
                  <a:pt x="10555" y="3214"/>
                  <a:pt x="11090" y="4537"/>
                  <a:pt x="11090" y="5955"/>
                </a:cubicBezTo>
                <a:cubicBezTo>
                  <a:pt x="11090" y="7309"/>
                  <a:pt x="10586" y="8632"/>
                  <a:pt x="9578" y="9641"/>
                </a:cubicBezTo>
                <a:cubicBezTo>
                  <a:pt x="8570" y="10617"/>
                  <a:pt x="7278" y="11184"/>
                  <a:pt x="5861" y="11184"/>
                </a:cubicBezTo>
                <a:cubicBezTo>
                  <a:pt x="4474" y="11184"/>
                  <a:pt x="3151" y="10617"/>
                  <a:pt x="2174" y="9641"/>
                </a:cubicBezTo>
                <a:cubicBezTo>
                  <a:pt x="1166" y="8664"/>
                  <a:pt x="631" y="7372"/>
                  <a:pt x="631" y="5955"/>
                </a:cubicBezTo>
                <a:cubicBezTo>
                  <a:pt x="631" y="4568"/>
                  <a:pt x="1166" y="3214"/>
                  <a:pt x="2174" y="2237"/>
                </a:cubicBezTo>
                <a:cubicBezTo>
                  <a:pt x="3151" y="1260"/>
                  <a:pt x="4443" y="693"/>
                  <a:pt x="5861" y="693"/>
                </a:cubicBezTo>
                <a:close/>
                <a:moveTo>
                  <a:pt x="5892" y="0"/>
                </a:moveTo>
                <a:cubicBezTo>
                  <a:pt x="4317" y="0"/>
                  <a:pt x="2836" y="630"/>
                  <a:pt x="1733" y="1733"/>
                </a:cubicBezTo>
                <a:cubicBezTo>
                  <a:pt x="631" y="2836"/>
                  <a:pt x="1" y="4316"/>
                  <a:pt x="1" y="5891"/>
                </a:cubicBezTo>
                <a:cubicBezTo>
                  <a:pt x="1" y="7467"/>
                  <a:pt x="631" y="8979"/>
                  <a:pt x="1733" y="10082"/>
                </a:cubicBezTo>
                <a:cubicBezTo>
                  <a:pt x="2836" y="11184"/>
                  <a:pt x="4317" y="11814"/>
                  <a:pt x="5892" y="11814"/>
                </a:cubicBezTo>
                <a:cubicBezTo>
                  <a:pt x="7467" y="11814"/>
                  <a:pt x="8980" y="11184"/>
                  <a:pt x="10082" y="10082"/>
                </a:cubicBezTo>
                <a:cubicBezTo>
                  <a:pt x="11185" y="8979"/>
                  <a:pt x="11815" y="7467"/>
                  <a:pt x="11815" y="5891"/>
                </a:cubicBezTo>
                <a:cubicBezTo>
                  <a:pt x="11815" y="4379"/>
                  <a:pt x="11185" y="2867"/>
                  <a:pt x="10082" y="1733"/>
                </a:cubicBezTo>
                <a:cubicBezTo>
                  <a:pt x="8980" y="630"/>
                  <a:pt x="7467" y="0"/>
                  <a:pt x="5892" y="0"/>
                </a:cubicBezTo>
                <a:close/>
              </a:path>
            </a:pathLst>
          </a:custGeom>
          <a:solidFill>
            <a:srgbClr val="F7D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 title="av"/>
          <p:cNvSpPr txBox="1"/>
          <p:nvPr/>
        </p:nvSpPr>
        <p:spPr>
          <a:xfrm>
            <a:off x="577400" y="182375"/>
            <a:ext cx="7536300" cy="17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Alice y Bob se comunican por </a:t>
            </a:r>
            <a:r>
              <a:rPr b="1" lang="es" sz="23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teléfono     </a:t>
            </a:r>
            <a:endParaRPr b="1" sz="23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para establecer un convenio de signos, que los llamaremos </a:t>
            </a:r>
            <a:r>
              <a:rPr b="1" lang="es" sz="2300" u="sng">
                <a:solidFill>
                  <a:srgbClr val="FCE5CD"/>
                </a:solidFill>
                <a:latin typeface="Georgia"/>
                <a:ea typeface="Georgia"/>
                <a:cs typeface="Georgia"/>
                <a:sym typeface="Georgia"/>
              </a:rPr>
              <a:t>bases</a:t>
            </a:r>
            <a:r>
              <a:rPr b="1" lang="es" sz="2300">
                <a:solidFill>
                  <a:srgbClr val="FFF2CC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s" sz="23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y sus respectivos </a:t>
            </a:r>
            <a:r>
              <a:rPr b="1" i="1" lang="es" sz="2300" u="sng">
                <a:solidFill>
                  <a:srgbClr val="FCE5CD"/>
                </a:solidFill>
                <a:latin typeface="Georgia"/>
                <a:ea typeface="Georgia"/>
                <a:cs typeface="Georgia"/>
                <a:sym typeface="Georgia"/>
              </a:rPr>
              <a:t>estados de polarización</a:t>
            </a:r>
            <a:r>
              <a:rPr b="1" lang="es" sz="23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b="1" sz="2300" u="sng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79" name="Google Shape;179;p21"/>
          <p:cNvGrpSpPr/>
          <p:nvPr/>
        </p:nvGrpSpPr>
        <p:grpSpPr>
          <a:xfrm>
            <a:off x="6643632" y="270857"/>
            <a:ext cx="438050" cy="321025"/>
            <a:chOff x="2071000" y="1435025"/>
            <a:chExt cx="500400" cy="481875"/>
          </a:xfrm>
        </p:grpSpPr>
        <p:sp>
          <p:nvSpPr>
            <p:cNvPr id="180" name="Google Shape;180;p21"/>
            <p:cNvSpPr/>
            <p:nvPr/>
          </p:nvSpPr>
          <p:spPr>
            <a:xfrm>
              <a:off x="2425125" y="1718700"/>
              <a:ext cx="146275" cy="141750"/>
            </a:xfrm>
            <a:custGeom>
              <a:rect b="b" l="l" r="r" t="t"/>
              <a:pathLst>
                <a:path extrusionOk="0" h="5670" w="5851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2071000" y="1477850"/>
              <a:ext cx="453125" cy="439050"/>
            </a:xfrm>
            <a:custGeom>
              <a:rect b="b" l="l" r="r" t="t"/>
              <a:pathLst>
                <a:path extrusionOk="0" h="17562" w="18125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2141600" y="1435025"/>
              <a:ext cx="146300" cy="141850"/>
            </a:xfrm>
            <a:custGeom>
              <a:rect b="b" l="l" r="r" t="t"/>
              <a:pathLst>
                <a:path extrusionOk="0" h="5674" w="5852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83" name="Google Shape;183;p21"/>
          <p:cNvGrpSpPr/>
          <p:nvPr/>
        </p:nvGrpSpPr>
        <p:grpSpPr>
          <a:xfrm>
            <a:off x="1916871" y="1828206"/>
            <a:ext cx="5578373" cy="3145818"/>
            <a:chOff x="3350666" y="2939520"/>
            <a:chExt cx="301756" cy="557265"/>
          </a:xfrm>
        </p:grpSpPr>
        <p:sp>
          <p:nvSpPr>
            <p:cNvPr id="184" name="Google Shape;184;p21"/>
            <p:cNvSpPr/>
            <p:nvPr/>
          </p:nvSpPr>
          <p:spPr>
            <a:xfrm>
              <a:off x="3350666" y="2939520"/>
              <a:ext cx="301756" cy="557265"/>
            </a:xfrm>
            <a:custGeom>
              <a:rect b="b" l="l" r="r" t="t"/>
              <a:pathLst>
                <a:path extrusionOk="0" h="19326" w="13588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3461600" y="3030200"/>
              <a:ext cx="101025" cy="28325"/>
            </a:xfrm>
            <a:custGeom>
              <a:rect b="b" l="l" r="r" t="t"/>
              <a:pathLst>
                <a:path extrusionOk="0" h="1133" w="4041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30670"/>
                  </a:srgbClr>
                </a:gs>
                <a:gs pos="100000">
                  <a:srgbClr val="FFFFFF">
                    <a:alpha val="39215"/>
                    <a:alpha val="3067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825" y="2051988"/>
            <a:ext cx="4738275" cy="2698250"/>
          </a:xfrm>
          <a:prstGeom prst="rect">
            <a:avLst/>
          </a:prstGeom>
          <a:noFill/>
          <a:ln cap="flat" cmpd="sng" w="38100">
            <a:solidFill>
              <a:srgbClr val="F7DCB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 title="av"/>
          <p:cNvSpPr txBox="1"/>
          <p:nvPr/>
        </p:nvSpPr>
        <p:spPr>
          <a:xfrm>
            <a:off x="509675" y="495775"/>
            <a:ext cx="58293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Alice </a:t>
            </a:r>
            <a:r>
              <a:rPr b="1" lang="es" sz="2500">
                <a:solidFill>
                  <a:srgbClr val="FFFFFF"/>
                </a:solidFill>
              </a:rPr>
              <a:t>elige al azar, la base que va a usar como el bit que va a enviar, teniendo una secuencia de fotones polarizados.</a:t>
            </a:r>
            <a:endParaRPr b="1" sz="2500">
              <a:solidFill>
                <a:srgbClr val="FFFFFF"/>
              </a:solidFill>
            </a:endParaRPr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400" y="2632500"/>
            <a:ext cx="8245175" cy="1736800"/>
          </a:xfrm>
          <a:prstGeom prst="rect">
            <a:avLst/>
          </a:prstGeom>
          <a:noFill/>
          <a:ln cap="flat" cmpd="sng" w="38100">
            <a:solidFill>
              <a:srgbClr val="F7DCB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1249" y="443275"/>
            <a:ext cx="2120925" cy="1800300"/>
          </a:xfrm>
          <a:prstGeom prst="rect">
            <a:avLst/>
          </a:prstGeom>
          <a:noFill/>
          <a:ln cap="flat" cmpd="sng" w="38100">
            <a:solidFill>
              <a:srgbClr val="11B0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 title="av"/>
          <p:cNvSpPr txBox="1"/>
          <p:nvPr/>
        </p:nvSpPr>
        <p:spPr>
          <a:xfrm>
            <a:off x="787100" y="1124550"/>
            <a:ext cx="7560600" cy="18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FFFFFF"/>
                </a:solidFill>
              </a:rPr>
              <a:t>Bob recibe los qubits y elige al azar las bases para poder medirlos.</a:t>
            </a:r>
            <a:endParaRPr b="1" sz="2700">
              <a:solidFill>
                <a:srgbClr val="FFFFFF"/>
              </a:solidFill>
            </a:endParaRPr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725" y="2400250"/>
            <a:ext cx="7884299" cy="1716000"/>
          </a:xfrm>
          <a:prstGeom prst="rect">
            <a:avLst/>
          </a:prstGeom>
          <a:noFill/>
          <a:ln cap="flat" cmpd="sng" w="38100">
            <a:solidFill>
              <a:srgbClr val="F7DCB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 title="av"/>
          <p:cNvSpPr txBox="1"/>
          <p:nvPr/>
        </p:nvSpPr>
        <p:spPr>
          <a:xfrm>
            <a:off x="570175" y="554550"/>
            <a:ext cx="6454500" cy="13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rgbClr val="FFFFFF"/>
                </a:solidFill>
              </a:rPr>
              <a:t>Alice contacta a Bob por teléfono para poder saber en </a:t>
            </a:r>
            <a:r>
              <a:rPr b="1" lang="es" sz="2300">
                <a:solidFill>
                  <a:srgbClr val="FFFFFF"/>
                </a:solidFill>
              </a:rPr>
              <a:t>qué</a:t>
            </a:r>
            <a:r>
              <a:rPr b="1" lang="es" sz="2300">
                <a:solidFill>
                  <a:srgbClr val="FFFFFF"/>
                </a:solidFill>
              </a:rPr>
              <a:t> bases han coincidido.</a:t>
            </a:r>
            <a:endParaRPr b="1" sz="2300">
              <a:solidFill>
                <a:srgbClr val="FFFFFF"/>
              </a:solidFill>
            </a:endParaRPr>
          </a:p>
        </p:txBody>
      </p:sp>
      <p:grpSp>
        <p:nvGrpSpPr>
          <p:cNvPr id="205" name="Google Shape;205;p24"/>
          <p:cNvGrpSpPr/>
          <p:nvPr/>
        </p:nvGrpSpPr>
        <p:grpSpPr>
          <a:xfrm>
            <a:off x="-60516" y="1564188"/>
            <a:ext cx="9282487" cy="3228843"/>
            <a:chOff x="3350665" y="2615926"/>
            <a:chExt cx="314494" cy="483150"/>
          </a:xfrm>
        </p:grpSpPr>
        <p:sp>
          <p:nvSpPr>
            <p:cNvPr id="206" name="Google Shape;206;p24"/>
            <p:cNvSpPr/>
            <p:nvPr/>
          </p:nvSpPr>
          <p:spPr>
            <a:xfrm>
              <a:off x="3350665" y="2615926"/>
              <a:ext cx="314494" cy="483150"/>
            </a:xfrm>
            <a:custGeom>
              <a:rect b="b" l="l" r="r" t="t"/>
              <a:pathLst>
                <a:path extrusionOk="0" h="19326" w="13588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30670"/>
                  </a:srgbClr>
                </a:gs>
                <a:gs pos="100000">
                  <a:srgbClr val="FFFFFF">
                    <a:alpha val="39215"/>
                    <a:alpha val="3067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3461600" y="3030200"/>
              <a:ext cx="101025" cy="28325"/>
            </a:xfrm>
            <a:custGeom>
              <a:rect b="b" l="l" r="r" t="t"/>
              <a:pathLst>
                <a:path extrusionOk="0" h="1133" w="4041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30670"/>
                  </a:srgbClr>
                </a:gs>
                <a:gs pos="100000">
                  <a:srgbClr val="FFFFFF">
                    <a:alpha val="39215"/>
                    <a:alpha val="3067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300" y="1795325"/>
            <a:ext cx="7715250" cy="2766350"/>
          </a:xfrm>
          <a:prstGeom prst="rect">
            <a:avLst/>
          </a:prstGeom>
          <a:noFill/>
          <a:ln cap="flat" cmpd="sng" w="38100">
            <a:solidFill>
              <a:srgbClr val="F7DCB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Startup by Slidesgo">
  <a:themeElements>
    <a:clrScheme name="Simple Light">
      <a:dk1>
        <a:srgbClr val="F9FEA5"/>
      </a:dk1>
      <a:lt1>
        <a:srgbClr val="11B0A7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F9FEA5"/>
      </a:accent3>
      <a:accent4>
        <a:srgbClr val="11B0A7"/>
      </a:accent4>
      <a:accent5>
        <a:srgbClr val="FFFF66"/>
      </a:accent5>
      <a:accent6>
        <a:srgbClr val="EFEFE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